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22"/>
  </p:notesMasterIdLst>
  <p:sldIdLst>
    <p:sldId id="275" r:id="rId2"/>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Lst>
  <p:sldSz cx="9144000" cy="5143500" type="screen16x9"/>
  <p:notesSz cx="6858000" cy="9144000"/>
  <p:embeddedFontLst>
    <p:embeddedFont>
      <p:font typeface="Georgia" panose="02040502050405020303" pitchFamily="18" charset="0"/>
      <p:regular r:id="rId23"/>
      <p:bold r:id="rId24"/>
      <p:italic r:id="rId25"/>
      <p:boldItalic r:id="rId26"/>
    </p:embeddedFont>
    <p:embeddedFont>
      <p:font typeface="Maven Pro" panose="020B0604020202020204" charset="0"/>
      <p:regular r:id="rId27"/>
      <p:bold r:id="rId28"/>
    </p:embeddedFont>
    <p:embeddedFont>
      <p:font typeface="Nunito" pitchFamily="2" charset="0"/>
      <p:regular r:id="rId29"/>
      <p:bold r:id="rId30"/>
      <p:italic r:id="rId31"/>
      <p:boldItalic r:id="rId32"/>
    </p:embeddedFont>
    <p:embeddedFont>
      <p:font typeface="Roboto" panose="02000000000000000000" pitchFamily="2" charset="0"/>
      <p:regular r:id="rId33"/>
      <p:bold r:id="rId34"/>
      <p:italic r:id="rId35"/>
      <p:boldItalic r:id="rId3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20"/>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schemas.openxmlformats.org/officeDocument/2006/relationships/theme" Target="theme/theme1.xml"/><Relationship Id="rId21" Type="http://schemas.openxmlformats.org/officeDocument/2006/relationships/slide" Target="slides/slide20.xml"/><Relationship Id="rId34"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36"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3"/>
        <p:cNvGrpSpPr/>
        <p:nvPr/>
      </p:nvGrpSpPr>
      <p:grpSpPr>
        <a:xfrm>
          <a:off x="0" y="0"/>
          <a:ext cx="0" cy="0"/>
          <a:chOff x="0" y="0"/>
          <a:chExt cx="0" cy="0"/>
        </a:xfrm>
      </p:grpSpPr>
      <p:sp>
        <p:nvSpPr>
          <p:cNvPr id="274" name="Google Shape;274;gc6f73a04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5" name="Google Shape;275;gc6f73a04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c6f73a04f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5" name="Google Shape;335;gc6f73a04f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27139d3e766_3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27139d3e766_3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27139d3e766_3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27139d3e766_3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c6f73a04f_0_2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c6f73a04f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27139d3e766_2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27139d3e766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27139d3e766_2_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27139d3e766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gc6f73a04f_0_30: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6" name="Google Shape;376;gc6f73a04f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c6f73a04f_0_36: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c6f73a04f_0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8"/>
        <p:cNvGrpSpPr/>
        <p:nvPr/>
      </p:nvGrpSpPr>
      <p:grpSpPr>
        <a:xfrm>
          <a:off x="0" y="0"/>
          <a:ext cx="0" cy="0"/>
          <a:chOff x="0" y="0"/>
          <a:chExt cx="0" cy="0"/>
        </a:xfrm>
      </p:grpSpPr>
      <p:sp>
        <p:nvSpPr>
          <p:cNvPr id="389" name="Google Shape;389;gc6f73a04f_0_42: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0" name="Google Shape;390;gc6f73a04f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c6f73a04f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c6f73a04f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gc6f73a04f_0_5: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1" name="Google Shape;281;gc6f73a04f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g27139d3e759_0_2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7" name="Google Shape;287;g27139d3e759_0_2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1"/>
        <p:cNvGrpSpPr/>
        <p:nvPr/>
      </p:nvGrpSpPr>
      <p:grpSpPr>
        <a:xfrm>
          <a:off x="0" y="0"/>
          <a:ext cx="0" cy="0"/>
          <a:chOff x="0" y="0"/>
          <a:chExt cx="0" cy="0"/>
        </a:xfrm>
      </p:grpSpPr>
      <p:sp>
        <p:nvSpPr>
          <p:cNvPr id="292" name="Google Shape;292;g27139d3e759_0_2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3" name="Google Shape;293;g27139d3e759_0_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g27139d3e759_0_27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9" name="Google Shape;299;g27139d3e759_0_2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c6f73a04f_0_9: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5" name="Google Shape;305;gc6f73a04f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50000"/>
              </a:lnSpc>
              <a:spcBef>
                <a:spcPts val="800"/>
              </a:spcBef>
              <a:spcAft>
                <a:spcPts val="2500"/>
              </a:spcAft>
              <a:buClr>
                <a:schemeClr val="dk1"/>
              </a:buClr>
              <a:buSzPts val="1100"/>
              <a:buFont typeface="Arial"/>
              <a:buNone/>
            </a:pPr>
            <a:r>
              <a:rPr lang="en" sz="1200">
                <a:solidFill>
                  <a:srgbClr val="2B2B2B"/>
                </a:solidFill>
                <a:latin typeface="Roboto"/>
                <a:ea typeface="Roboto"/>
                <a:cs typeface="Roboto"/>
                <a:sym typeface="Roboto"/>
              </a:rPr>
              <a:t>In this analysis, we compared the death rates for cardiovascular disease across the states in the United States, and among the counties in the state of Minnesota. When looking at the Death Rate (per M) by State graph, we found Minnesota was in the top 5 (lowest) death rate in the US. The state that had the most deaths due to cardiovascular disease was the state of Oklahoma.</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27139d3e759_0_2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27139d3e759_0_2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0" algn="l" rtl="0">
              <a:lnSpc>
                <a:spcPct val="150000"/>
              </a:lnSpc>
              <a:spcBef>
                <a:spcPts val="800"/>
              </a:spcBef>
              <a:spcAft>
                <a:spcPts val="2500"/>
              </a:spcAft>
              <a:buClr>
                <a:schemeClr val="dk1"/>
              </a:buClr>
              <a:buSzPts val="1100"/>
              <a:buFont typeface="Arial"/>
              <a:buNone/>
            </a:pPr>
            <a:r>
              <a:rPr lang="en" sz="1200">
                <a:solidFill>
                  <a:srgbClr val="2B2B2B"/>
                </a:solidFill>
                <a:latin typeface="Roboto"/>
                <a:ea typeface="Roboto"/>
                <a:cs typeface="Roboto"/>
                <a:sym typeface="Roboto"/>
              </a:rPr>
              <a:t>-When breaking down the state of MN by county, about half of the counties are below the MN average and half above the MN average line. We found the county of Traverse to be an outlier. It had an approximate date rate of 400+ death rates per million people. The areas surrounding the twin cities metro seem to have lower rates of death due to CV.</a:t>
            </a:r>
            <a:br>
              <a:rPr lang="en" sz="1200">
                <a:solidFill>
                  <a:srgbClr val="2B2B2B"/>
                </a:solidFill>
                <a:latin typeface="Roboto"/>
                <a:ea typeface="Roboto"/>
                <a:cs typeface="Roboto"/>
                <a:sym typeface="Roboto"/>
              </a:rPr>
            </a:b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7"/>
        <p:cNvGrpSpPr/>
        <p:nvPr/>
      </p:nvGrpSpPr>
      <p:grpSpPr>
        <a:xfrm>
          <a:off x="0" y="0"/>
          <a:ext cx="0" cy="0"/>
          <a:chOff x="0" y="0"/>
          <a:chExt cx="0" cy="0"/>
        </a:xfrm>
      </p:grpSpPr>
      <p:sp>
        <p:nvSpPr>
          <p:cNvPr id="318" name="Google Shape;318;g27139d3e759_0_2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9" name="Google Shape;319;g27139d3e759_0_2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p:cNvGrpSpPr/>
        <p:nvPr/>
      </p:nvGrpSpPr>
      <p:grpSpPr>
        <a:xfrm>
          <a:off x="0" y="0"/>
          <a:ext cx="0" cy="0"/>
          <a:chOff x="0" y="0"/>
          <a:chExt cx="0" cy="0"/>
        </a:xfrm>
      </p:grpSpPr>
      <p:sp>
        <p:nvSpPr>
          <p:cNvPr id="325" name="Google Shape;325;gc6f73a04f_0_14:notes"/>
          <p:cNvSpPr>
            <a:spLocks noGrp="1" noRot="1" noChangeAspect="1"/>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c6f73a04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3"/>
        </a:solidFill>
        <a:effectLst/>
      </p:bgPr>
    </p:bg>
    <p:spTree>
      <p:nvGrpSpPr>
        <p:cNvPr id="1" name="Shape 9"/>
        <p:cNvGrpSpPr/>
        <p:nvPr/>
      </p:nvGrpSpPr>
      <p:grpSpPr>
        <a:xfrm>
          <a:off x="0" y="0"/>
          <a:ext cx="0" cy="0"/>
          <a:chOff x="0" y="0"/>
          <a:chExt cx="0" cy="0"/>
        </a:xfrm>
      </p:grpSpPr>
      <p:grpSp>
        <p:nvGrpSpPr>
          <p:cNvPr id="10" name="Google Shape;10;p2"/>
          <p:cNvGrpSpPr/>
          <p:nvPr/>
        </p:nvGrpSpPr>
        <p:grpSpPr>
          <a:xfrm>
            <a:off x="7343003" y="3409675"/>
            <a:ext cx="1691422" cy="1732548"/>
            <a:chOff x="7343003" y="3409675"/>
            <a:chExt cx="1691422" cy="1732548"/>
          </a:xfrm>
        </p:grpSpPr>
        <p:grpSp>
          <p:nvGrpSpPr>
            <p:cNvPr id="11" name="Google Shape;11;p2"/>
            <p:cNvGrpSpPr/>
            <p:nvPr/>
          </p:nvGrpSpPr>
          <p:grpSpPr>
            <a:xfrm>
              <a:off x="7343003" y="4453711"/>
              <a:ext cx="316800" cy="688513"/>
              <a:chOff x="7343003" y="4453711"/>
              <a:chExt cx="316800" cy="688513"/>
            </a:xfrm>
          </p:grpSpPr>
          <p:sp>
            <p:nvSpPr>
              <p:cNvPr id="12" name="Google Shape;12;p2"/>
              <p:cNvSpPr/>
              <p:nvPr/>
            </p:nvSpPr>
            <p:spPr>
              <a:xfrm>
                <a:off x="7343003"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7343003"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 name="Google Shape;14;p2"/>
            <p:cNvGrpSpPr/>
            <p:nvPr/>
          </p:nvGrpSpPr>
          <p:grpSpPr>
            <a:xfrm>
              <a:off x="7801210" y="4105700"/>
              <a:ext cx="316800" cy="1036523"/>
              <a:chOff x="7801210" y="4105700"/>
              <a:chExt cx="316800" cy="1036523"/>
            </a:xfrm>
          </p:grpSpPr>
          <p:sp>
            <p:nvSpPr>
              <p:cNvPr id="15" name="Google Shape;15;p2"/>
              <p:cNvSpPr/>
              <p:nvPr/>
            </p:nvSpPr>
            <p:spPr>
              <a:xfrm>
                <a:off x="7801210"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801210"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7801210"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8259418" y="3757688"/>
              <a:ext cx="316800" cy="1384535"/>
              <a:chOff x="8259418" y="3757688"/>
              <a:chExt cx="316800" cy="1384535"/>
            </a:xfrm>
          </p:grpSpPr>
          <p:sp>
            <p:nvSpPr>
              <p:cNvPr id="19" name="Google Shape;19;p2"/>
              <p:cNvSpPr/>
              <p:nvPr/>
            </p:nvSpPr>
            <p:spPr>
              <a:xfrm>
                <a:off x="8259418"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259418"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8259418"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259418"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 name="Google Shape;23;p2"/>
            <p:cNvGrpSpPr/>
            <p:nvPr/>
          </p:nvGrpSpPr>
          <p:grpSpPr>
            <a:xfrm>
              <a:off x="8717625" y="3409675"/>
              <a:ext cx="316800" cy="1732548"/>
              <a:chOff x="8717625" y="3409675"/>
              <a:chExt cx="316800" cy="1732548"/>
            </a:xfrm>
          </p:grpSpPr>
          <p:sp>
            <p:nvSpPr>
              <p:cNvPr id="24" name="Google Shape;24;p2"/>
              <p:cNvSpPr/>
              <p:nvPr/>
            </p:nvSpPr>
            <p:spPr>
              <a:xfrm>
                <a:off x="8717625" y="4453711"/>
                <a:ext cx="316800" cy="688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8717625" y="3757688"/>
                <a:ext cx="316800" cy="1384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717625" y="4105700"/>
                <a:ext cx="316800" cy="1036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717625" y="3409675"/>
                <a:ext cx="316800" cy="1732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8717625" y="4801723"/>
                <a:ext cx="316800" cy="340500"/>
              </a:xfrm>
              <a:prstGeom prst="round2SameRect">
                <a:avLst>
                  <a:gd name="adj1" fmla="val 50000"/>
                  <a:gd name="adj2" fmla="val 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9" name="Google Shape;29;p2"/>
          <p:cNvGrpSpPr/>
          <p:nvPr/>
        </p:nvGrpSpPr>
        <p:grpSpPr>
          <a:xfrm>
            <a:off x="5043503" y="0"/>
            <a:ext cx="3814072" cy="3839102"/>
            <a:chOff x="5043503" y="0"/>
            <a:chExt cx="3814072" cy="3839102"/>
          </a:xfrm>
        </p:grpSpPr>
        <p:sp>
          <p:nvSpPr>
            <p:cNvPr id="30" name="Google Shape;30;p2"/>
            <p:cNvSpPr/>
            <p:nvPr/>
          </p:nvSpPr>
          <p:spPr>
            <a:xfrm>
              <a:off x="8460975" y="1817775"/>
              <a:ext cx="396600" cy="3966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rot="-9830444">
              <a:off x="6469759" y="3480728"/>
              <a:ext cx="320148" cy="32014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 name="Google Shape;32;p2"/>
            <p:cNvGrpSpPr/>
            <p:nvPr/>
          </p:nvGrpSpPr>
          <p:grpSpPr>
            <a:xfrm>
              <a:off x="7647812" y="2704283"/>
              <a:ext cx="635219" cy="635219"/>
              <a:chOff x="6725724" y="2701260"/>
              <a:chExt cx="1208101" cy="1208100"/>
            </a:xfrm>
          </p:grpSpPr>
          <p:sp>
            <p:nvSpPr>
              <p:cNvPr id="33" name="Google Shape;33;p2"/>
              <p:cNvSpPr/>
              <p:nvPr/>
            </p:nvSpPr>
            <p:spPr>
              <a:xfrm rot="5400000">
                <a:off x="6725725" y="2701260"/>
                <a:ext cx="1208100" cy="12081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rot="5400000">
                <a:off x="6725724" y="2701260"/>
                <a:ext cx="1208100" cy="1208100"/>
              </a:xfrm>
              <a:prstGeom prst="pie">
                <a:avLst>
                  <a:gd name="adj1" fmla="val 8244818"/>
                  <a:gd name="adj2" fmla="val 16246175"/>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rot="5400000">
                <a:off x="6954988" y="2930398"/>
                <a:ext cx="749700" cy="7497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 name="Google Shape;36;p2"/>
            <p:cNvSpPr/>
            <p:nvPr/>
          </p:nvSpPr>
          <p:spPr>
            <a:xfrm>
              <a:off x="8460975" y="1817775"/>
              <a:ext cx="396600" cy="396600"/>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 name="Google Shape;37;p2"/>
            <p:cNvGrpSpPr/>
            <p:nvPr/>
          </p:nvGrpSpPr>
          <p:grpSpPr>
            <a:xfrm>
              <a:off x="7952720" y="179238"/>
              <a:ext cx="873165" cy="873003"/>
              <a:chOff x="7754428" y="208725"/>
              <a:chExt cx="541800" cy="541800"/>
            </a:xfrm>
          </p:grpSpPr>
          <p:sp>
            <p:nvSpPr>
              <p:cNvPr id="38" name="Google Shape;38;p2"/>
              <p:cNvSpPr/>
              <p:nvPr/>
            </p:nvSpPr>
            <p:spPr>
              <a:xfrm rot="-8647347">
                <a:off x="7831319" y="285616"/>
                <a:ext cx="388018" cy="388018"/>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rot="-8647347">
                <a:off x="7831319" y="285616"/>
                <a:ext cx="388018" cy="388018"/>
              </a:xfrm>
              <a:prstGeom prst="pie">
                <a:avLst>
                  <a:gd name="adj1" fmla="val 19376841"/>
                  <a:gd name="adj2" fmla="val 12313574"/>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40;p2"/>
            <p:cNvSpPr/>
            <p:nvPr/>
          </p:nvSpPr>
          <p:spPr>
            <a:xfrm>
              <a:off x="5399840" y="356365"/>
              <a:ext cx="2577000" cy="257700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rot="2043858">
              <a:off x="5503813" y="460310"/>
              <a:ext cx="2369480" cy="2369480"/>
            </a:xfrm>
            <a:prstGeom prst="ellipse">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5399795" y="360281"/>
              <a:ext cx="2577000" cy="2577000"/>
            </a:xfrm>
            <a:prstGeom prst="pie">
              <a:avLst>
                <a:gd name="adj1" fmla="val 8801158"/>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rot="2044777">
              <a:off x="5911449" y="867729"/>
              <a:ext cx="1554223" cy="1554223"/>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5399795" y="356358"/>
              <a:ext cx="2577000" cy="2577000"/>
            </a:xfrm>
            <a:prstGeom prst="pie">
              <a:avLst>
                <a:gd name="adj1" fmla="val 1255410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rot="-9830444">
              <a:off x="6469759" y="3480727"/>
              <a:ext cx="320148" cy="320148"/>
            </a:xfrm>
            <a:prstGeom prst="pie">
              <a:avLst>
                <a:gd name="adj1" fmla="val 19376841"/>
                <a:gd name="adj2" fmla="val 16200000"/>
              </a:avLst>
            </a:prstGeom>
            <a:solidFill>
              <a:schemeClr val="lt1">
                <a:alpha val="941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 name="Google Shape;46;p2"/>
          <p:cNvSpPr txBox="1">
            <a:spLocks noGrp="1"/>
          </p:cNvSpPr>
          <p:nvPr>
            <p:ph type="ctrTitle"/>
          </p:nvPr>
        </p:nvSpPr>
        <p:spPr>
          <a:xfrm>
            <a:off x="824000" y="1613813"/>
            <a:ext cx="42555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47" name="Google Shape;47;p2"/>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1600"/>
              <a:buNone/>
              <a:defRPr sz="1600">
                <a:solidFill>
                  <a:schemeClr val="lt1"/>
                </a:solidFill>
              </a:defRPr>
            </a:lvl1pPr>
            <a:lvl2pPr lvl="1">
              <a:lnSpc>
                <a:spcPct val="100000"/>
              </a:lnSpc>
              <a:spcBef>
                <a:spcPts val="0"/>
              </a:spcBef>
              <a:spcAft>
                <a:spcPts val="0"/>
              </a:spcAft>
              <a:buClr>
                <a:schemeClr val="lt1"/>
              </a:buClr>
              <a:buSzPts val="1600"/>
              <a:buNone/>
              <a:defRPr sz="1600">
                <a:solidFill>
                  <a:schemeClr val="lt1"/>
                </a:solidFill>
              </a:defRPr>
            </a:lvl2pPr>
            <a:lvl3pPr lvl="2">
              <a:lnSpc>
                <a:spcPct val="100000"/>
              </a:lnSpc>
              <a:spcBef>
                <a:spcPts val="0"/>
              </a:spcBef>
              <a:spcAft>
                <a:spcPts val="0"/>
              </a:spcAft>
              <a:buClr>
                <a:schemeClr val="lt1"/>
              </a:buClr>
              <a:buSzPts val="1600"/>
              <a:buNone/>
              <a:defRPr sz="1600">
                <a:solidFill>
                  <a:schemeClr val="lt1"/>
                </a:solidFill>
              </a:defRPr>
            </a:lvl3pPr>
            <a:lvl4pPr lvl="3">
              <a:lnSpc>
                <a:spcPct val="100000"/>
              </a:lnSpc>
              <a:spcBef>
                <a:spcPts val="0"/>
              </a:spcBef>
              <a:spcAft>
                <a:spcPts val="0"/>
              </a:spcAft>
              <a:buClr>
                <a:schemeClr val="lt1"/>
              </a:buClr>
              <a:buSzPts val="1600"/>
              <a:buNone/>
              <a:defRPr sz="1600">
                <a:solidFill>
                  <a:schemeClr val="lt1"/>
                </a:solidFill>
              </a:defRPr>
            </a:lvl4pPr>
            <a:lvl5pPr lvl="4">
              <a:lnSpc>
                <a:spcPct val="100000"/>
              </a:lnSpc>
              <a:spcBef>
                <a:spcPts val="0"/>
              </a:spcBef>
              <a:spcAft>
                <a:spcPts val="0"/>
              </a:spcAft>
              <a:buClr>
                <a:schemeClr val="lt1"/>
              </a:buClr>
              <a:buSzPts val="1600"/>
              <a:buNone/>
              <a:defRPr sz="1600">
                <a:solidFill>
                  <a:schemeClr val="lt1"/>
                </a:solidFill>
              </a:defRPr>
            </a:lvl5pPr>
            <a:lvl6pPr lvl="5">
              <a:lnSpc>
                <a:spcPct val="100000"/>
              </a:lnSpc>
              <a:spcBef>
                <a:spcPts val="0"/>
              </a:spcBef>
              <a:spcAft>
                <a:spcPts val="0"/>
              </a:spcAft>
              <a:buClr>
                <a:schemeClr val="lt1"/>
              </a:buClr>
              <a:buSzPts val="1600"/>
              <a:buNone/>
              <a:defRPr sz="1600">
                <a:solidFill>
                  <a:schemeClr val="lt1"/>
                </a:solidFill>
              </a:defRPr>
            </a:lvl6pPr>
            <a:lvl7pPr lvl="6">
              <a:lnSpc>
                <a:spcPct val="100000"/>
              </a:lnSpc>
              <a:spcBef>
                <a:spcPts val="0"/>
              </a:spcBef>
              <a:spcAft>
                <a:spcPts val="0"/>
              </a:spcAft>
              <a:buClr>
                <a:schemeClr val="lt1"/>
              </a:buClr>
              <a:buSzPts val="1600"/>
              <a:buNone/>
              <a:defRPr sz="1600">
                <a:solidFill>
                  <a:schemeClr val="lt1"/>
                </a:solidFill>
              </a:defRPr>
            </a:lvl7pPr>
            <a:lvl8pPr lvl="7">
              <a:lnSpc>
                <a:spcPct val="100000"/>
              </a:lnSpc>
              <a:spcBef>
                <a:spcPts val="0"/>
              </a:spcBef>
              <a:spcAft>
                <a:spcPts val="0"/>
              </a:spcAft>
              <a:buClr>
                <a:schemeClr val="lt1"/>
              </a:buClr>
              <a:buSzPts val="1600"/>
              <a:buNone/>
              <a:defRPr sz="1600">
                <a:solidFill>
                  <a:schemeClr val="lt1"/>
                </a:solidFill>
              </a:defRPr>
            </a:lvl8pPr>
            <a:lvl9pPr lvl="8">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48" name="Google Shape;48;p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41"/>
        <p:cNvGrpSpPr/>
        <p:nvPr/>
      </p:nvGrpSpPr>
      <p:grpSpPr>
        <a:xfrm>
          <a:off x="0" y="0"/>
          <a:ext cx="0" cy="0"/>
          <a:chOff x="0" y="0"/>
          <a:chExt cx="0" cy="0"/>
        </a:xfrm>
      </p:grpSpPr>
      <p:grpSp>
        <p:nvGrpSpPr>
          <p:cNvPr id="142" name="Google Shape;142;p11"/>
          <p:cNvGrpSpPr/>
          <p:nvPr/>
        </p:nvGrpSpPr>
        <p:grpSpPr>
          <a:xfrm>
            <a:off x="52" y="4099200"/>
            <a:ext cx="9144036" cy="1044300"/>
            <a:chOff x="52" y="4099200"/>
            <a:chExt cx="9144036" cy="1044300"/>
          </a:xfrm>
        </p:grpSpPr>
        <p:grpSp>
          <p:nvGrpSpPr>
            <p:cNvPr id="143" name="Google Shape;143;p11"/>
            <p:cNvGrpSpPr/>
            <p:nvPr/>
          </p:nvGrpSpPr>
          <p:grpSpPr>
            <a:xfrm>
              <a:off x="52" y="4309200"/>
              <a:ext cx="231622" cy="834300"/>
              <a:chOff x="2688737" y="4301380"/>
              <a:chExt cx="231900" cy="834300"/>
            </a:xfrm>
          </p:grpSpPr>
          <p:sp>
            <p:nvSpPr>
              <p:cNvPr id="144" name="Google Shape;144;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 name="Google Shape;148;p11"/>
            <p:cNvGrpSpPr/>
            <p:nvPr/>
          </p:nvGrpSpPr>
          <p:grpSpPr>
            <a:xfrm>
              <a:off x="371406" y="4099200"/>
              <a:ext cx="231622" cy="1044300"/>
              <a:chOff x="2688737" y="4091380"/>
              <a:chExt cx="231900" cy="1044300"/>
            </a:xfrm>
          </p:grpSpPr>
          <p:sp>
            <p:nvSpPr>
              <p:cNvPr id="149" name="Google Shape;149;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1"/>
              <p:cNvSpPr/>
              <p:nvPr/>
            </p:nvSpPr>
            <p:spPr>
              <a:xfrm flipH="1">
                <a:off x="2688737" y="4091380"/>
                <a:ext cx="2319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 name="Google Shape;154;p11"/>
            <p:cNvGrpSpPr/>
            <p:nvPr/>
          </p:nvGrpSpPr>
          <p:grpSpPr>
            <a:xfrm>
              <a:off x="742761" y="4309200"/>
              <a:ext cx="231622" cy="834300"/>
              <a:chOff x="2688737" y="4301380"/>
              <a:chExt cx="231900" cy="834300"/>
            </a:xfrm>
          </p:grpSpPr>
          <p:sp>
            <p:nvSpPr>
              <p:cNvPr id="155" name="Google Shape;155;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1"/>
              <p:cNvSpPr/>
              <p:nvPr/>
            </p:nvSpPr>
            <p:spPr>
              <a:xfrm flipH="1">
                <a:off x="2688737" y="4301380"/>
                <a:ext cx="2319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 name="Google Shape;159;p11"/>
            <p:cNvGrpSpPr/>
            <p:nvPr/>
          </p:nvGrpSpPr>
          <p:grpSpPr>
            <a:xfrm>
              <a:off x="1114115" y="4518900"/>
              <a:ext cx="231622" cy="624600"/>
              <a:chOff x="2688737" y="4511080"/>
              <a:chExt cx="231900" cy="624600"/>
            </a:xfrm>
          </p:grpSpPr>
          <p:sp>
            <p:nvSpPr>
              <p:cNvPr id="160" name="Google Shape;160;p11"/>
              <p:cNvSpPr/>
              <p:nvPr/>
            </p:nvSpPr>
            <p:spPr>
              <a:xfrm flipH="1">
                <a:off x="2688737" y="4720780"/>
                <a:ext cx="2319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11"/>
              <p:cNvSpPr/>
              <p:nvPr/>
            </p:nvSpPr>
            <p:spPr>
              <a:xfrm flipH="1">
                <a:off x="2688737" y="4511080"/>
                <a:ext cx="2319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11"/>
              <p:cNvSpPr/>
              <p:nvPr/>
            </p:nvSpPr>
            <p:spPr>
              <a:xfrm flipH="1">
                <a:off x="2688737" y="4930480"/>
                <a:ext cx="2319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 name="Google Shape;163;p11"/>
            <p:cNvGrpSpPr/>
            <p:nvPr/>
          </p:nvGrpSpPr>
          <p:grpSpPr>
            <a:xfrm>
              <a:off x="1856753" y="4099200"/>
              <a:ext cx="231600" cy="1044300"/>
              <a:chOff x="1856753" y="4099200"/>
              <a:chExt cx="231600" cy="1044300"/>
            </a:xfrm>
          </p:grpSpPr>
          <p:sp>
            <p:nvSpPr>
              <p:cNvPr id="164" name="Google Shape;164;p11"/>
              <p:cNvSpPr/>
              <p:nvPr/>
            </p:nvSpPr>
            <p:spPr>
              <a:xfrm flipH="1">
                <a:off x="185675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1"/>
              <p:cNvSpPr/>
              <p:nvPr/>
            </p:nvSpPr>
            <p:spPr>
              <a:xfrm flipH="1">
                <a:off x="185675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1"/>
              <p:cNvSpPr/>
              <p:nvPr/>
            </p:nvSpPr>
            <p:spPr>
              <a:xfrm flipH="1">
                <a:off x="185675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1"/>
              <p:cNvSpPr/>
              <p:nvPr/>
            </p:nvSpPr>
            <p:spPr>
              <a:xfrm flipH="1">
                <a:off x="1856753"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1"/>
              <p:cNvSpPr/>
              <p:nvPr/>
            </p:nvSpPr>
            <p:spPr>
              <a:xfrm flipH="1">
                <a:off x="185675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 name="Google Shape;169;p11"/>
            <p:cNvGrpSpPr/>
            <p:nvPr/>
          </p:nvGrpSpPr>
          <p:grpSpPr>
            <a:xfrm>
              <a:off x="2228107" y="4309200"/>
              <a:ext cx="231600" cy="834300"/>
              <a:chOff x="2228107" y="4309200"/>
              <a:chExt cx="231600" cy="834300"/>
            </a:xfrm>
          </p:grpSpPr>
          <p:sp>
            <p:nvSpPr>
              <p:cNvPr id="170" name="Google Shape;170;p11"/>
              <p:cNvSpPr/>
              <p:nvPr/>
            </p:nvSpPr>
            <p:spPr>
              <a:xfrm flipH="1">
                <a:off x="222810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1"/>
              <p:cNvSpPr/>
              <p:nvPr/>
            </p:nvSpPr>
            <p:spPr>
              <a:xfrm flipH="1">
                <a:off x="2228107"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1"/>
              <p:cNvSpPr/>
              <p:nvPr/>
            </p:nvSpPr>
            <p:spPr>
              <a:xfrm flipH="1">
                <a:off x="222810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1"/>
              <p:cNvSpPr/>
              <p:nvPr/>
            </p:nvSpPr>
            <p:spPr>
              <a:xfrm flipH="1">
                <a:off x="222810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 name="Google Shape;174;p11"/>
            <p:cNvGrpSpPr/>
            <p:nvPr/>
          </p:nvGrpSpPr>
          <p:grpSpPr>
            <a:xfrm>
              <a:off x="2599462" y="4518900"/>
              <a:ext cx="231600" cy="624600"/>
              <a:chOff x="2599462" y="4518900"/>
              <a:chExt cx="231600" cy="624600"/>
            </a:xfrm>
          </p:grpSpPr>
          <p:sp>
            <p:nvSpPr>
              <p:cNvPr id="175" name="Google Shape;175;p11"/>
              <p:cNvSpPr/>
              <p:nvPr/>
            </p:nvSpPr>
            <p:spPr>
              <a:xfrm flipH="1">
                <a:off x="259946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1"/>
              <p:cNvSpPr/>
              <p:nvPr/>
            </p:nvSpPr>
            <p:spPr>
              <a:xfrm flipH="1">
                <a:off x="259946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1"/>
              <p:cNvSpPr/>
              <p:nvPr/>
            </p:nvSpPr>
            <p:spPr>
              <a:xfrm flipH="1">
                <a:off x="259946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 name="Google Shape;178;p11"/>
            <p:cNvGrpSpPr/>
            <p:nvPr/>
          </p:nvGrpSpPr>
          <p:grpSpPr>
            <a:xfrm>
              <a:off x="3342171" y="4099200"/>
              <a:ext cx="231600" cy="1044300"/>
              <a:chOff x="3342171" y="4099200"/>
              <a:chExt cx="231600" cy="1044300"/>
            </a:xfrm>
          </p:grpSpPr>
          <p:sp>
            <p:nvSpPr>
              <p:cNvPr id="179" name="Google Shape;179;p11"/>
              <p:cNvSpPr/>
              <p:nvPr/>
            </p:nvSpPr>
            <p:spPr>
              <a:xfrm flipH="1">
                <a:off x="334217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1"/>
              <p:cNvSpPr/>
              <p:nvPr/>
            </p:nvSpPr>
            <p:spPr>
              <a:xfrm flipH="1">
                <a:off x="334217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1"/>
              <p:cNvSpPr/>
              <p:nvPr/>
            </p:nvSpPr>
            <p:spPr>
              <a:xfrm flipH="1">
                <a:off x="334217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11"/>
              <p:cNvSpPr/>
              <p:nvPr/>
            </p:nvSpPr>
            <p:spPr>
              <a:xfrm flipH="1">
                <a:off x="3342171"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11"/>
              <p:cNvSpPr/>
              <p:nvPr/>
            </p:nvSpPr>
            <p:spPr>
              <a:xfrm flipH="1">
                <a:off x="334217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 name="Google Shape;184;p11"/>
            <p:cNvGrpSpPr/>
            <p:nvPr/>
          </p:nvGrpSpPr>
          <p:grpSpPr>
            <a:xfrm>
              <a:off x="3713525" y="4309200"/>
              <a:ext cx="231600" cy="834300"/>
              <a:chOff x="3713525" y="4309200"/>
              <a:chExt cx="231600" cy="834300"/>
            </a:xfrm>
          </p:grpSpPr>
          <p:sp>
            <p:nvSpPr>
              <p:cNvPr id="185" name="Google Shape;185;p11"/>
              <p:cNvSpPr/>
              <p:nvPr/>
            </p:nvSpPr>
            <p:spPr>
              <a:xfrm flipH="1">
                <a:off x="371352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11"/>
              <p:cNvSpPr/>
              <p:nvPr/>
            </p:nvSpPr>
            <p:spPr>
              <a:xfrm flipH="1">
                <a:off x="3713525"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11"/>
              <p:cNvSpPr/>
              <p:nvPr/>
            </p:nvSpPr>
            <p:spPr>
              <a:xfrm flipH="1">
                <a:off x="371352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11"/>
              <p:cNvSpPr/>
              <p:nvPr/>
            </p:nvSpPr>
            <p:spPr>
              <a:xfrm flipH="1">
                <a:off x="371352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 name="Google Shape;189;p11"/>
            <p:cNvGrpSpPr/>
            <p:nvPr/>
          </p:nvGrpSpPr>
          <p:grpSpPr>
            <a:xfrm>
              <a:off x="1485398" y="4309200"/>
              <a:ext cx="231600" cy="834300"/>
              <a:chOff x="1485398" y="4309200"/>
              <a:chExt cx="231600" cy="834300"/>
            </a:xfrm>
          </p:grpSpPr>
          <p:sp>
            <p:nvSpPr>
              <p:cNvPr id="190" name="Google Shape;190;p11"/>
              <p:cNvSpPr/>
              <p:nvPr/>
            </p:nvSpPr>
            <p:spPr>
              <a:xfrm flipH="1">
                <a:off x="148539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11"/>
              <p:cNvSpPr/>
              <p:nvPr/>
            </p:nvSpPr>
            <p:spPr>
              <a:xfrm flipH="1">
                <a:off x="148539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11"/>
              <p:cNvSpPr/>
              <p:nvPr/>
            </p:nvSpPr>
            <p:spPr>
              <a:xfrm flipH="1">
                <a:off x="148539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1"/>
              <p:cNvSpPr/>
              <p:nvPr/>
            </p:nvSpPr>
            <p:spPr>
              <a:xfrm flipH="1">
                <a:off x="148539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 name="Google Shape;194;p11"/>
            <p:cNvGrpSpPr/>
            <p:nvPr/>
          </p:nvGrpSpPr>
          <p:grpSpPr>
            <a:xfrm>
              <a:off x="4084879" y="4518900"/>
              <a:ext cx="231600" cy="624600"/>
              <a:chOff x="4084879" y="4518900"/>
              <a:chExt cx="231600" cy="624600"/>
            </a:xfrm>
          </p:grpSpPr>
          <p:sp>
            <p:nvSpPr>
              <p:cNvPr id="195" name="Google Shape;195;p11"/>
              <p:cNvSpPr/>
              <p:nvPr/>
            </p:nvSpPr>
            <p:spPr>
              <a:xfrm flipH="1">
                <a:off x="40848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1"/>
              <p:cNvSpPr/>
              <p:nvPr/>
            </p:nvSpPr>
            <p:spPr>
              <a:xfrm flipH="1">
                <a:off x="40848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1"/>
              <p:cNvSpPr/>
              <p:nvPr/>
            </p:nvSpPr>
            <p:spPr>
              <a:xfrm flipH="1">
                <a:off x="40848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 name="Google Shape;198;p11"/>
            <p:cNvGrpSpPr/>
            <p:nvPr/>
          </p:nvGrpSpPr>
          <p:grpSpPr>
            <a:xfrm>
              <a:off x="2970816" y="4309200"/>
              <a:ext cx="231600" cy="834300"/>
              <a:chOff x="2970816" y="4309200"/>
              <a:chExt cx="231600" cy="834300"/>
            </a:xfrm>
          </p:grpSpPr>
          <p:sp>
            <p:nvSpPr>
              <p:cNvPr id="199" name="Google Shape;199;p11"/>
              <p:cNvSpPr/>
              <p:nvPr/>
            </p:nvSpPr>
            <p:spPr>
              <a:xfrm flipH="1">
                <a:off x="297081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11"/>
              <p:cNvSpPr/>
              <p:nvPr/>
            </p:nvSpPr>
            <p:spPr>
              <a:xfrm flipH="1">
                <a:off x="297081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11"/>
              <p:cNvSpPr/>
              <p:nvPr/>
            </p:nvSpPr>
            <p:spPr>
              <a:xfrm flipH="1">
                <a:off x="297081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11"/>
              <p:cNvSpPr/>
              <p:nvPr/>
            </p:nvSpPr>
            <p:spPr>
              <a:xfrm flipH="1">
                <a:off x="297081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3" name="Google Shape;203;p11"/>
            <p:cNvGrpSpPr/>
            <p:nvPr/>
          </p:nvGrpSpPr>
          <p:grpSpPr>
            <a:xfrm>
              <a:off x="4456234" y="4309200"/>
              <a:ext cx="231600" cy="834300"/>
              <a:chOff x="4456234" y="4309200"/>
              <a:chExt cx="231600" cy="834300"/>
            </a:xfrm>
          </p:grpSpPr>
          <p:sp>
            <p:nvSpPr>
              <p:cNvPr id="204" name="Google Shape;204;p11"/>
              <p:cNvSpPr/>
              <p:nvPr/>
            </p:nvSpPr>
            <p:spPr>
              <a:xfrm flipH="1">
                <a:off x="445623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11"/>
              <p:cNvSpPr/>
              <p:nvPr/>
            </p:nvSpPr>
            <p:spPr>
              <a:xfrm flipH="1">
                <a:off x="445623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11"/>
              <p:cNvSpPr/>
              <p:nvPr/>
            </p:nvSpPr>
            <p:spPr>
              <a:xfrm flipH="1">
                <a:off x="445623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11"/>
              <p:cNvSpPr/>
              <p:nvPr/>
            </p:nvSpPr>
            <p:spPr>
              <a:xfrm flipH="1">
                <a:off x="445623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 name="Google Shape;208;p11"/>
            <p:cNvGrpSpPr/>
            <p:nvPr/>
          </p:nvGrpSpPr>
          <p:grpSpPr>
            <a:xfrm>
              <a:off x="4827588" y="4099200"/>
              <a:ext cx="231600" cy="1044300"/>
              <a:chOff x="4827588" y="4099200"/>
              <a:chExt cx="231600" cy="1044300"/>
            </a:xfrm>
          </p:grpSpPr>
          <p:sp>
            <p:nvSpPr>
              <p:cNvPr id="209" name="Google Shape;209;p11"/>
              <p:cNvSpPr/>
              <p:nvPr/>
            </p:nvSpPr>
            <p:spPr>
              <a:xfrm flipH="1">
                <a:off x="48275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11"/>
              <p:cNvSpPr/>
              <p:nvPr/>
            </p:nvSpPr>
            <p:spPr>
              <a:xfrm flipH="1">
                <a:off x="48275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11"/>
              <p:cNvSpPr/>
              <p:nvPr/>
            </p:nvSpPr>
            <p:spPr>
              <a:xfrm flipH="1">
                <a:off x="48275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11"/>
              <p:cNvSpPr/>
              <p:nvPr/>
            </p:nvSpPr>
            <p:spPr>
              <a:xfrm flipH="1">
                <a:off x="4827588"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11"/>
              <p:cNvSpPr/>
              <p:nvPr/>
            </p:nvSpPr>
            <p:spPr>
              <a:xfrm flipH="1">
                <a:off x="48275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 name="Google Shape;214;p11"/>
            <p:cNvGrpSpPr/>
            <p:nvPr/>
          </p:nvGrpSpPr>
          <p:grpSpPr>
            <a:xfrm>
              <a:off x="5198943" y="4309200"/>
              <a:ext cx="231600" cy="834300"/>
              <a:chOff x="5198943" y="4309200"/>
              <a:chExt cx="231600" cy="834300"/>
            </a:xfrm>
          </p:grpSpPr>
          <p:sp>
            <p:nvSpPr>
              <p:cNvPr id="215" name="Google Shape;215;p11"/>
              <p:cNvSpPr/>
              <p:nvPr/>
            </p:nvSpPr>
            <p:spPr>
              <a:xfrm flipH="1">
                <a:off x="519894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11"/>
              <p:cNvSpPr/>
              <p:nvPr/>
            </p:nvSpPr>
            <p:spPr>
              <a:xfrm flipH="1">
                <a:off x="5198943"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11"/>
              <p:cNvSpPr/>
              <p:nvPr/>
            </p:nvSpPr>
            <p:spPr>
              <a:xfrm flipH="1">
                <a:off x="519894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11"/>
              <p:cNvSpPr/>
              <p:nvPr/>
            </p:nvSpPr>
            <p:spPr>
              <a:xfrm flipH="1">
                <a:off x="519894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 name="Google Shape;219;p11"/>
            <p:cNvGrpSpPr/>
            <p:nvPr/>
          </p:nvGrpSpPr>
          <p:grpSpPr>
            <a:xfrm>
              <a:off x="5570297" y="4518900"/>
              <a:ext cx="231600" cy="624600"/>
              <a:chOff x="5570297" y="4518900"/>
              <a:chExt cx="231600" cy="624600"/>
            </a:xfrm>
          </p:grpSpPr>
          <p:sp>
            <p:nvSpPr>
              <p:cNvPr id="220" name="Google Shape;220;p11"/>
              <p:cNvSpPr/>
              <p:nvPr/>
            </p:nvSpPr>
            <p:spPr>
              <a:xfrm flipH="1">
                <a:off x="5570297"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11"/>
              <p:cNvSpPr/>
              <p:nvPr/>
            </p:nvSpPr>
            <p:spPr>
              <a:xfrm flipH="1">
                <a:off x="5570297"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1"/>
              <p:cNvSpPr/>
              <p:nvPr/>
            </p:nvSpPr>
            <p:spPr>
              <a:xfrm flipH="1">
                <a:off x="5570297"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 name="Google Shape;223;p11"/>
            <p:cNvGrpSpPr/>
            <p:nvPr/>
          </p:nvGrpSpPr>
          <p:grpSpPr>
            <a:xfrm>
              <a:off x="5941652" y="4309200"/>
              <a:ext cx="231600" cy="834300"/>
              <a:chOff x="5941652" y="4309200"/>
              <a:chExt cx="231600" cy="834300"/>
            </a:xfrm>
          </p:grpSpPr>
          <p:sp>
            <p:nvSpPr>
              <p:cNvPr id="224" name="Google Shape;224;p11"/>
              <p:cNvSpPr/>
              <p:nvPr/>
            </p:nvSpPr>
            <p:spPr>
              <a:xfrm flipH="1">
                <a:off x="5941652"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11"/>
              <p:cNvSpPr/>
              <p:nvPr/>
            </p:nvSpPr>
            <p:spPr>
              <a:xfrm flipH="1">
                <a:off x="5941652"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11"/>
              <p:cNvSpPr/>
              <p:nvPr/>
            </p:nvSpPr>
            <p:spPr>
              <a:xfrm flipH="1">
                <a:off x="5941652"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1"/>
              <p:cNvSpPr/>
              <p:nvPr/>
            </p:nvSpPr>
            <p:spPr>
              <a:xfrm flipH="1">
                <a:off x="5941652"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 name="Google Shape;228;p11"/>
            <p:cNvGrpSpPr/>
            <p:nvPr/>
          </p:nvGrpSpPr>
          <p:grpSpPr>
            <a:xfrm>
              <a:off x="6313006" y="4099200"/>
              <a:ext cx="231600" cy="1044300"/>
              <a:chOff x="6313006" y="4099200"/>
              <a:chExt cx="231600" cy="1044300"/>
            </a:xfrm>
          </p:grpSpPr>
          <p:sp>
            <p:nvSpPr>
              <p:cNvPr id="229" name="Google Shape;229;p11"/>
              <p:cNvSpPr/>
              <p:nvPr/>
            </p:nvSpPr>
            <p:spPr>
              <a:xfrm flipH="1">
                <a:off x="6313006"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1"/>
              <p:cNvSpPr/>
              <p:nvPr/>
            </p:nvSpPr>
            <p:spPr>
              <a:xfrm flipH="1">
                <a:off x="6313006"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1"/>
              <p:cNvSpPr/>
              <p:nvPr/>
            </p:nvSpPr>
            <p:spPr>
              <a:xfrm flipH="1">
                <a:off x="6313006"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1"/>
              <p:cNvSpPr/>
              <p:nvPr/>
            </p:nvSpPr>
            <p:spPr>
              <a:xfrm flipH="1">
                <a:off x="6313006"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1"/>
              <p:cNvSpPr/>
              <p:nvPr/>
            </p:nvSpPr>
            <p:spPr>
              <a:xfrm flipH="1">
                <a:off x="6313006"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 name="Google Shape;234;p11"/>
            <p:cNvGrpSpPr/>
            <p:nvPr/>
          </p:nvGrpSpPr>
          <p:grpSpPr>
            <a:xfrm>
              <a:off x="6684361" y="4309200"/>
              <a:ext cx="231600" cy="834300"/>
              <a:chOff x="6684361" y="4309200"/>
              <a:chExt cx="231600" cy="834300"/>
            </a:xfrm>
          </p:grpSpPr>
          <p:sp>
            <p:nvSpPr>
              <p:cNvPr id="235" name="Google Shape;235;p11"/>
              <p:cNvSpPr/>
              <p:nvPr/>
            </p:nvSpPr>
            <p:spPr>
              <a:xfrm flipH="1">
                <a:off x="6684361"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1"/>
              <p:cNvSpPr/>
              <p:nvPr/>
            </p:nvSpPr>
            <p:spPr>
              <a:xfrm flipH="1">
                <a:off x="6684361"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1"/>
              <p:cNvSpPr/>
              <p:nvPr/>
            </p:nvSpPr>
            <p:spPr>
              <a:xfrm flipH="1">
                <a:off x="6684361"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11"/>
              <p:cNvSpPr/>
              <p:nvPr/>
            </p:nvSpPr>
            <p:spPr>
              <a:xfrm flipH="1">
                <a:off x="6684361"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 name="Google Shape;239;p11"/>
            <p:cNvGrpSpPr/>
            <p:nvPr/>
          </p:nvGrpSpPr>
          <p:grpSpPr>
            <a:xfrm>
              <a:off x="7055715" y="4518900"/>
              <a:ext cx="231600" cy="624600"/>
              <a:chOff x="7055715" y="4518900"/>
              <a:chExt cx="231600" cy="624600"/>
            </a:xfrm>
          </p:grpSpPr>
          <p:sp>
            <p:nvSpPr>
              <p:cNvPr id="240" name="Google Shape;240;p11"/>
              <p:cNvSpPr/>
              <p:nvPr/>
            </p:nvSpPr>
            <p:spPr>
              <a:xfrm flipH="1">
                <a:off x="7055715"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11"/>
              <p:cNvSpPr/>
              <p:nvPr/>
            </p:nvSpPr>
            <p:spPr>
              <a:xfrm flipH="1">
                <a:off x="7055715"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11"/>
              <p:cNvSpPr/>
              <p:nvPr/>
            </p:nvSpPr>
            <p:spPr>
              <a:xfrm flipH="1">
                <a:off x="7055715"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 name="Google Shape;243;p11"/>
            <p:cNvGrpSpPr/>
            <p:nvPr/>
          </p:nvGrpSpPr>
          <p:grpSpPr>
            <a:xfrm>
              <a:off x="7798424" y="4099200"/>
              <a:ext cx="231600" cy="1044300"/>
              <a:chOff x="7798424" y="4099200"/>
              <a:chExt cx="231600" cy="1044300"/>
            </a:xfrm>
          </p:grpSpPr>
          <p:sp>
            <p:nvSpPr>
              <p:cNvPr id="244" name="Google Shape;244;p11"/>
              <p:cNvSpPr/>
              <p:nvPr/>
            </p:nvSpPr>
            <p:spPr>
              <a:xfrm flipH="1">
                <a:off x="7798424"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1"/>
              <p:cNvSpPr/>
              <p:nvPr/>
            </p:nvSpPr>
            <p:spPr>
              <a:xfrm flipH="1">
                <a:off x="7798424"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1"/>
              <p:cNvSpPr/>
              <p:nvPr/>
            </p:nvSpPr>
            <p:spPr>
              <a:xfrm flipH="1">
                <a:off x="7798424"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1"/>
              <p:cNvSpPr/>
              <p:nvPr/>
            </p:nvSpPr>
            <p:spPr>
              <a:xfrm flipH="1">
                <a:off x="7798424" y="4099200"/>
                <a:ext cx="231600" cy="104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1"/>
              <p:cNvSpPr/>
              <p:nvPr/>
            </p:nvSpPr>
            <p:spPr>
              <a:xfrm flipH="1">
                <a:off x="7798424"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 name="Google Shape;249;p11"/>
            <p:cNvGrpSpPr/>
            <p:nvPr/>
          </p:nvGrpSpPr>
          <p:grpSpPr>
            <a:xfrm>
              <a:off x="8169779" y="4309200"/>
              <a:ext cx="231600" cy="834300"/>
              <a:chOff x="8169779" y="4309200"/>
              <a:chExt cx="231600" cy="834300"/>
            </a:xfrm>
          </p:grpSpPr>
          <p:sp>
            <p:nvSpPr>
              <p:cNvPr id="250" name="Google Shape;250;p11"/>
              <p:cNvSpPr/>
              <p:nvPr/>
            </p:nvSpPr>
            <p:spPr>
              <a:xfrm flipH="1">
                <a:off x="8169779"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1"/>
              <p:cNvSpPr/>
              <p:nvPr/>
            </p:nvSpPr>
            <p:spPr>
              <a:xfrm flipH="1">
                <a:off x="8169779"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1"/>
              <p:cNvSpPr/>
              <p:nvPr/>
            </p:nvSpPr>
            <p:spPr>
              <a:xfrm flipH="1">
                <a:off x="8169779"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1"/>
              <p:cNvSpPr/>
              <p:nvPr/>
            </p:nvSpPr>
            <p:spPr>
              <a:xfrm flipH="1">
                <a:off x="8169779"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11"/>
            <p:cNvGrpSpPr/>
            <p:nvPr/>
          </p:nvGrpSpPr>
          <p:grpSpPr>
            <a:xfrm>
              <a:off x="7427070" y="4309200"/>
              <a:ext cx="231600" cy="834300"/>
              <a:chOff x="7427070" y="4309200"/>
              <a:chExt cx="231600" cy="834300"/>
            </a:xfrm>
          </p:grpSpPr>
          <p:sp>
            <p:nvSpPr>
              <p:cNvPr id="255" name="Google Shape;255;p11"/>
              <p:cNvSpPr/>
              <p:nvPr/>
            </p:nvSpPr>
            <p:spPr>
              <a:xfrm flipH="1">
                <a:off x="7427070"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1"/>
              <p:cNvSpPr/>
              <p:nvPr/>
            </p:nvSpPr>
            <p:spPr>
              <a:xfrm flipH="1">
                <a:off x="7427070"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1"/>
              <p:cNvSpPr/>
              <p:nvPr/>
            </p:nvSpPr>
            <p:spPr>
              <a:xfrm flipH="1">
                <a:off x="7427070"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1"/>
              <p:cNvSpPr/>
              <p:nvPr/>
            </p:nvSpPr>
            <p:spPr>
              <a:xfrm flipH="1">
                <a:off x="7427070"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 name="Google Shape;259;p11"/>
            <p:cNvGrpSpPr/>
            <p:nvPr/>
          </p:nvGrpSpPr>
          <p:grpSpPr>
            <a:xfrm>
              <a:off x="8541133" y="4518900"/>
              <a:ext cx="231600" cy="624600"/>
              <a:chOff x="8541133" y="4518900"/>
              <a:chExt cx="231600" cy="624600"/>
            </a:xfrm>
          </p:grpSpPr>
          <p:sp>
            <p:nvSpPr>
              <p:cNvPr id="260" name="Google Shape;260;p11"/>
              <p:cNvSpPr/>
              <p:nvPr/>
            </p:nvSpPr>
            <p:spPr>
              <a:xfrm flipH="1">
                <a:off x="8541133"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1"/>
              <p:cNvSpPr/>
              <p:nvPr/>
            </p:nvSpPr>
            <p:spPr>
              <a:xfrm flipH="1">
                <a:off x="8541133"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1"/>
              <p:cNvSpPr/>
              <p:nvPr/>
            </p:nvSpPr>
            <p:spPr>
              <a:xfrm flipH="1">
                <a:off x="8541133"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 name="Google Shape;263;p11"/>
            <p:cNvGrpSpPr/>
            <p:nvPr/>
          </p:nvGrpSpPr>
          <p:grpSpPr>
            <a:xfrm>
              <a:off x="8912488" y="4309200"/>
              <a:ext cx="231600" cy="834300"/>
              <a:chOff x="8912488" y="4309200"/>
              <a:chExt cx="231600" cy="834300"/>
            </a:xfrm>
          </p:grpSpPr>
          <p:sp>
            <p:nvSpPr>
              <p:cNvPr id="264" name="Google Shape;264;p11"/>
              <p:cNvSpPr/>
              <p:nvPr/>
            </p:nvSpPr>
            <p:spPr>
              <a:xfrm flipH="1">
                <a:off x="8912488" y="4728600"/>
                <a:ext cx="231600" cy="4149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1"/>
              <p:cNvSpPr/>
              <p:nvPr/>
            </p:nvSpPr>
            <p:spPr>
              <a:xfrm flipH="1">
                <a:off x="8912488" y="4309200"/>
                <a:ext cx="231600" cy="8343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1"/>
              <p:cNvSpPr/>
              <p:nvPr/>
            </p:nvSpPr>
            <p:spPr>
              <a:xfrm flipH="1">
                <a:off x="8912488" y="4518900"/>
                <a:ext cx="231600" cy="6246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1"/>
              <p:cNvSpPr/>
              <p:nvPr/>
            </p:nvSpPr>
            <p:spPr>
              <a:xfrm flipH="1">
                <a:off x="8912488" y="4938300"/>
                <a:ext cx="231600" cy="2052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68" name="Google Shape;268;p11"/>
          <p:cNvSpPr txBox="1">
            <a:spLocks noGrp="1"/>
          </p:cNvSpPr>
          <p:nvPr>
            <p:ph type="title" hasCustomPrompt="1"/>
          </p:nvPr>
        </p:nvSpPr>
        <p:spPr>
          <a:xfrm>
            <a:off x="1388625" y="772725"/>
            <a:ext cx="6366900" cy="18633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8000"/>
              <a:buNone/>
              <a:defRPr sz="8000">
                <a:solidFill>
                  <a:schemeClr val="lt1"/>
                </a:solidFill>
              </a:defRPr>
            </a:lvl1pPr>
            <a:lvl2pPr lvl="1" algn="ctr">
              <a:spcBef>
                <a:spcPts val="0"/>
              </a:spcBef>
              <a:spcAft>
                <a:spcPts val="0"/>
              </a:spcAft>
              <a:buClr>
                <a:schemeClr val="lt1"/>
              </a:buClr>
              <a:buSzPts val="8000"/>
              <a:buNone/>
              <a:defRPr sz="8000">
                <a:solidFill>
                  <a:schemeClr val="lt1"/>
                </a:solidFill>
              </a:defRPr>
            </a:lvl2pPr>
            <a:lvl3pPr lvl="2" algn="ctr">
              <a:spcBef>
                <a:spcPts val="0"/>
              </a:spcBef>
              <a:spcAft>
                <a:spcPts val="0"/>
              </a:spcAft>
              <a:buClr>
                <a:schemeClr val="lt1"/>
              </a:buClr>
              <a:buSzPts val="8000"/>
              <a:buNone/>
              <a:defRPr sz="8000">
                <a:solidFill>
                  <a:schemeClr val="lt1"/>
                </a:solidFill>
              </a:defRPr>
            </a:lvl3pPr>
            <a:lvl4pPr lvl="3" algn="ctr">
              <a:spcBef>
                <a:spcPts val="0"/>
              </a:spcBef>
              <a:spcAft>
                <a:spcPts val="0"/>
              </a:spcAft>
              <a:buClr>
                <a:schemeClr val="lt1"/>
              </a:buClr>
              <a:buSzPts val="8000"/>
              <a:buNone/>
              <a:defRPr sz="8000">
                <a:solidFill>
                  <a:schemeClr val="lt1"/>
                </a:solidFill>
              </a:defRPr>
            </a:lvl4pPr>
            <a:lvl5pPr lvl="4" algn="ctr">
              <a:spcBef>
                <a:spcPts val="0"/>
              </a:spcBef>
              <a:spcAft>
                <a:spcPts val="0"/>
              </a:spcAft>
              <a:buClr>
                <a:schemeClr val="lt1"/>
              </a:buClr>
              <a:buSzPts val="8000"/>
              <a:buNone/>
              <a:defRPr sz="8000">
                <a:solidFill>
                  <a:schemeClr val="lt1"/>
                </a:solidFill>
              </a:defRPr>
            </a:lvl5pPr>
            <a:lvl6pPr lvl="5" algn="ctr">
              <a:spcBef>
                <a:spcPts val="0"/>
              </a:spcBef>
              <a:spcAft>
                <a:spcPts val="0"/>
              </a:spcAft>
              <a:buClr>
                <a:schemeClr val="lt1"/>
              </a:buClr>
              <a:buSzPts val="8000"/>
              <a:buNone/>
              <a:defRPr sz="8000">
                <a:solidFill>
                  <a:schemeClr val="lt1"/>
                </a:solidFill>
              </a:defRPr>
            </a:lvl6pPr>
            <a:lvl7pPr lvl="6" algn="ctr">
              <a:spcBef>
                <a:spcPts val="0"/>
              </a:spcBef>
              <a:spcAft>
                <a:spcPts val="0"/>
              </a:spcAft>
              <a:buClr>
                <a:schemeClr val="lt1"/>
              </a:buClr>
              <a:buSzPts val="8000"/>
              <a:buNone/>
              <a:defRPr sz="8000">
                <a:solidFill>
                  <a:schemeClr val="lt1"/>
                </a:solidFill>
              </a:defRPr>
            </a:lvl7pPr>
            <a:lvl8pPr lvl="7" algn="ctr">
              <a:spcBef>
                <a:spcPts val="0"/>
              </a:spcBef>
              <a:spcAft>
                <a:spcPts val="0"/>
              </a:spcAft>
              <a:buClr>
                <a:schemeClr val="lt1"/>
              </a:buClr>
              <a:buSzPts val="8000"/>
              <a:buNone/>
              <a:defRPr sz="8000">
                <a:solidFill>
                  <a:schemeClr val="lt1"/>
                </a:solidFill>
              </a:defRPr>
            </a:lvl8pPr>
            <a:lvl9pPr lvl="8" algn="ctr">
              <a:spcBef>
                <a:spcPts val="0"/>
              </a:spcBef>
              <a:spcAft>
                <a:spcPts val="0"/>
              </a:spcAft>
              <a:buClr>
                <a:schemeClr val="lt1"/>
              </a:buClr>
              <a:buSzPts val="8000"/>
              <a:buNone/>
              <a:defRPr sz="8000">
                <a:solidFill>
                  <a:schemeClr val="lt1"/>
                </a:solidFill>
              </a:defRPr>
            </a:lvl9pPr>
          </a:lstStyle>
          <a:p>
            <a:r>
              <a:t>xx%</a:t>
            </a:r>
          </a:p>
        </p:txBody>
      </p:sp>
      <p:sp>
        <p:nvSpPr>
          <p:cNvPr id="269" name="Google Shape;269;p11"/>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lvl1pPr marL="457200" lvl="0" indent="-311150" algn="ctr">
              <a:spcBef>
                <a:spcPts val="0"/>
              </a:spcBef>
              <a:spcAft>
                <a:spcPts val="0"/>
              </a:spcAft>
              <a:buClr>
                <a:schemeClr val="lt1"/>
              </a:buClr>
              <a:buSzPts val="1300"/>
              <a:buChar char="●"/>
              <a:defRPr>
                <a:solidFill>
                  <a:schemeClr val="lt1"/>
                </a:solidFill>
              </a:defRPr>
            </a:lvl1pPr>
            <a:lvl2pPr marL="914400" lvl="1" indent="-298450" algn="ctr">
              <a:spcBef>
                <a:spcPts val="0"/>
              </a:spcBef>
              <a:spcAft>
                <a:spcPts val="0"/>
              </a:spcAft>
              <a:buClr>
                <a:schemeClr val="lt1"/>
              </a:buClr>
              <a:buSzPts val="1100"/>
              <a:buChar char="○"/>
              <a:defRPr>
                <a:solidFill>
                  <a:schemeClr val="lt1"/>
                </a:solidFill>
              </a:defRPr>
            </a:lvl2pPr>
            <a:lvl3pPr marL="1371600" lvl="2" indent="-298450" algn="ctr">
              <a:spcBef>
                <a:spcPts val="0"/>
              </a:spcBef>
              <a:spcAft>
                <a:spcPts val="0"/>
              </a:spcAft>
              <a:buClr>
                <a:schemeClr val="lt1"/>
              </a:buClr>
              <a:buSzPts val="1100"/>
              <a:buChar char="■"/>
              <a:defRPr>
                <a:solidFill>
                  <a:schemeClr val="lt1"/>
                </a:solidFill>
              </a:defRPr>
            </a:lvl3pPr>
            <a:lvl4pPr marL="1828800" lvl="3" indent="-298450" algn="ctr">
              <a:spcBef>
                <a:spcPts val="0"/>
              </a:spcBef>
              <a:spcAft>
                <a:spcPts val="0"/>
              </a:spcAft>
              <a:buClr>
                <a:schemeClr val="lt1"/>
              </a:buClr>
              <a:buSzPts val="1100"/>
              <a:buChar char="●"/>
              <a:defRPr>
                <a:solidFill>
                  <a:schemeClr val="lt1"/>
                </a:solidFill>
              </a:defRPr>
            </a:lvl4pPr>
            <a:lvl5pPr marL="2286000" lvl="4" indent="-298450" algn="ctr">
              <a:spcBef>
                <a:spcPts val="0"/>
              </a:spcBef>
              <a:spcAft>
                <a:spcPts val="0"/>
              </a:spcAft>
              <a:buClr>
                <a:schemeClr val="lt1"/>
              </a:buClr>
              <a:buSzPts val="1100"/>
              <a:buChar char="○"/>
              <a:defRPr>
                <a:solidFill>
                  <a:schemeClr val="lt1"/>
                </a:solidFill>
              </a:defRPr>
            </a:lvl5pPr>
            <a:lvl6pPr marL="2743200" lvl="5" indent="-298450" algn="ctr">
              <a:spcBef>
                <a:spcPts val="0"/>
              </a:spcBef>
              <a:spcAft>
                <a:spcPts val="0"/>
              </a:spcAft>
              <a:buClr>
                <a:schemeClr val="lt1"/>
              </a:buClr>
              <a:buSzPts val="1100"/>
              <a:buChar char="■"/>
              <a:defRPr>
                <a:solidFill>
                  <a:schemeClr val="lt1"/>
                </a:solidFill>
              </a:defRPr>
            </a:lvl6pPr>
            <a:lvl7pPr marL="3200400" lvl="6" indent="-298450" algn="ctr">
              <a:spcBef>
                <a:spcPts val="0"/>
              </a:spcBef>
              <a:spcAft>
                <a:spcPts val="0"/>
              </a:spcAft>
              <a:buClr>
                <a:schemeClr val="lt1"/>
              </a:buClr>
              <a:buSzPts val="1100"/>
              <a:buChar char="●"/>
              <a:defRPr>
                <a:solidFill>
                  <a:schemeClr val="lt1"/>
                </a:solidFill>
              </a:defRPr>
            </a:lvl7pPr>
            <a:lvl8pPr marL="3657600" lvl="7" indent="-298450" algn="ctr">
              <a:spcBef>
                <a:spcPts val="0"/>
              </a:spcBef>
              <a:spcAft>
                <a:spcPts val="0"/>
              </a:spcAft>
              <a:buClr>
                <a:schemeClr val="lt1"/>
              </a:buClr>
              <a:buSzPts val="1100"/>
              <a:buChar char="○"/>
              <a:defRPr>
                <a:solidFill>
                  <a:schemeClr val="lt1"/>
                </a:solidFill>
              </a:defRPr>
            </a:lvl8pPr>
            <a:lvl9pPr marL="4114800" lvl="8" indent="-298450" algn="ctr">
              <a:spcBef>
                <a:spcPts val="0"/>
              </a:spcBef>
              <a:spcAft>
                <a:spcPts val="0"/>
              </a:spcAft>
              <a:buClr>
                <a:schemeClr val="lt1"/>
              </a:buClr>
              <a:buSzPts val="1100"/>
              <a:buChar char="■"/>
              <a:defRPr>
                <a:solidFill>
                  <a:schemeClr val="lt1"/>
                </a:solidFill>
              </a:defRPr>
            </a:lvl9pPr>
          </a:lstStyle>
          <a:p>
            <a:endParaRPr/>
          </a:p>
        </p:txBody>
      </p:sp>
      <p:sp>
        <p:nvSpPr>
          <p:cNvPr id="270" name="Google Shape;270;p11"/>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71"/>
        <p:cNvGrpSpPr/>
        <p:nvPr/>
      </p:nvGrpSpPr>
      <p:grpSpPr>
        <a:xfrm>
          <a:off x="0" y="0"/>
          <a:ext cx="0" cy="0"/>
          <a:chOff x="0" y="0"/>
          <a:chExt cx="0" cy="0"/>
        </a:xfrm>
      </p:grpSpPr>
      <p:sp>
        <p:nvSpPr>
          <p:cNvPr id="272" name="Google Shape;272;p12"/>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49"/>
        <p:cNvGrpSpPr/>
        <p:nvPr/>
      </p:nvGrpSpPr>
      <p:grpSpPr>
        <a:xfrm>
          <a:off x="0" y="0"/>
          <a:ext cx="0" cy="0"/>
          <a:chOff x="0" y="0"/>
          <a:chExt cx="0" cy="0"/>
        </a:xfrm>
      </p:grpSpPr>
      <p:grpSp>
        <p:nvGrpSpPr>
          <p:cNvPr id="50" name="Google Shape;50;p3"/>
          <p:cNvGrpSpPr/>
          <p:nvPr/>
        </p:nvGrpSpPr>
        <p:grpSpPr>
          <a:xfrm>
            <a:off x="146769" y="3406"/>
            <a:ext cx="1233215" cy="1384535"/>
            <a:chOff x="146769" y="3406"/>
            <a:chExt cx="1233215" cy="1384535"/>
          </a:xfrm>
        </p:grpSpPr>
        <p:grpSp>
          <p:nvGrpSpPr>
            <p:cNvPr id="51" name="Google Shape;51;p3"/>
            <p:cNvGrpSpPr/>
            <p:nvPr/>
          </p:nvGrpSpPr>
          <p:grpSpPr>
            <a:xfrm>
              <a:off x="1063183" y="3406"/>
              <a:ext cx="316800" cy="688513"/>
              <a:chOff x="1063183" y="3406"/>
              <a:chExt cx="316800" cy="688513"/>
            </a:xfrm>
          </p:grpSpPr>
          <p:sp>
            <p:nvSpPr>
              <p:cNvPr id="52" name="Google Shape;52;p3"/>
              <p:cNvSpPr/>
              <p:nvPr/>
            </p:nvSpPr>
            <p:spPr>
              <a:xfrm rot="10800000">
                <a:off x="1063183"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rot="10800000">
                <a:off x="1063183"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 name="Google Shape;54;p3"/>
            <p:cNvGrpSpPr/>
            <p:nvPr/>
          </p:nvGrpSpPr>
          <p:grpSpPr>
            <a:xfrm>
              <a:off x="604976" y="3406"/>
              <a:ext cx="316800" cy="1036524"/>
              <a:chOff x="604976" y="3406"/>
              <a:chExt cx="316800" cy="1036524"/>
            </a:xfrm>
          </p:grpSpPr>
          <p:sp>
            <p:nvSpPr>
              <p:cNvPr id="55" name="Google Shape;55;p3"/>
              <p:cNvSpPr/>
              <p:nvPr/>
            </p:nvSpPr>
            <p:spPr>
              <a:xfrm rot="10800000">
                <a:off x="604976"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3"/>
              <p:cNvSpPr/>
              <p:nvPr/>
            </p:nvSpPr>
            <p:spPr>
              <a:xfrm rot="10800000">
                <a:off x="604976"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3"/>
              <p:cNvSpPr/>
              <p:nvPr/>
            </p:nvSpPr>
            <p:spPr>
              <a:xfrm rot="10800000">
                <a:off x="604976"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 name="Google Shape;58;p3"/>
            <p:cNvGrpSpPr/>
            <p:nvPr/>
          </p:nvGrpSpPr>
          <p:grpSpPr>
            <a:xfrm>
              <a:off x="146769" y="3406"/>
              <a:ext cx="316800" cy="1384535"/>
              <a:chOff x="146769" y="3406"/>
              <a:chExt cx="316800" cy="1384535"/>
            </a:xfrm>
          </p:grpSpPr>
          <p:sp>
            <p:nvSpPr>
              <p:cNvPr id="59" name="Google Shape;59;p3"/>
              <p:cNvSpPr/>
              <p:nvPr/>
            </p:nvSpPr>
            <p:spPr>
              <a:xfrm rot="10800000">
                <a:off x="146769" y="3419"/>
                <a:ext cx="316800" cy="688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rot="10800000">
                <a:off x="146769" y="3441"/>
                <a:ext cx="316800" cy="1384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rot="10800000">
                <a:off x="146769" y="3430"/>
                <a:ext cx="316800" cy="1036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rot="10800000">
                <a:off x="146769" y="3406"/>
                <a:ext cx="316800" cy="340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3" name="Google Shape;63;p3"/>
          <p:cNvGrpSpPr/>
          <p:nvPr/>
        </p:nvGrpSpPr>
        <p:grpSpPr>
          <a:xfrm>
            <a:off x="6775084" y="2904008"/>
            <a:ext cx="2186148" cy="2239500"/>
            <a:chOff x="6775084" y="2904008"/>
            <a:chExt cx="2186148" cy="2239500"/>
          </a:xfrm>
        </p:grpSpPr>
        <p:grpSp>
          <p:nvGrpSpPr>
            <p:cNvPr id="64" name="Google Shape;64;p3"/>
            <p:cNvGrpSpPr/>
            <p:nvPr/>
          </p:nvGrpSpPr>
          <p:grpSpPr>
            <a:xfrm>
              <a:off x="6775084" y="4253708"/>
              <a:ext cx="409500" cy="889800"/>
              <a:chOff x="6775084" y="4253708"/>
              <a:chExt cx="409500" cy="889800"/>
            </a:xfrm>
          </p:grpSpPr>
          <p:sp>
            <p:nvSpPr>
              <p:cNvPr id="65" name="Google Shape;65;p3"/>
              <p:cNvSpPr/>
              <p:nvPr/>
            </p:nvSpPr>
            <p:spPr>
              <a:xfrm>
                <a:off x="6775084"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6775084"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 name="Google Shape;67;p3"/>
            <p:cNvGrpSpPr/>
            <p:nvPr/>
          </p:nvGrpSpPr>
          <p:grpSpPr>
            <a:xfrm>
              <a:off x="7367299" y="3804008"/>
              <a:ext cx="409500" cy="1339500"/>
              <a:chOff x="7367299" y="3804008"/>
              <a:chExt cx="409500" cy="1339500"/>
            </a:xfrm>
          </p:grpSpPr>
          <p:sp>
            <p:nvSpPr>
              <p:cNvPr id="68" name="Google Shape;68;p3"/>
              <p:cNvSpPr/>
              <p:nvPr/>
            </p:nvSpPr>
            <p:spPr>
              <a:xfrm>
                <a:off x="7367299"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3"/>
              <p:cNvSpPr/>
              <p:nvPr/>
            </p:nvSpPr>
            <p:spPr>
              <a:xfrm>
                <a:off x="7367299"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3"/>
              <p:cNvSpPr/>
              <p:nvPr/>
            </p:nvSpPr>
            <p:spPr>
              <a:xfrm>
                <a:off x="7367299"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 name="Google Shape;71;p3"/>
            <p:cNvGrpSpPr/>
            <p:nvPr/>
          </p:nvGrpSpPr>
          <p:grpSpPr>
            <a:xfrm>
              <a:off x="7959516" y="3354008"/>
              <a:ext cx="409500" cy="1789500"/>
              <a:chOff x="7959516" y="3354008"/>
              <a:chExt cx="409500" cy="1789500"/>
            </a:xfrm>
          </p:grpSpPr>
          <p:sp>
            <p:nvSpPr>
              <p:cNvPr id="72" name="Google Shape;72;p3"/>
              <p:cNvSpPr/>
              <p:nvPr/>
            </p:nvSpPr>
            <p:spPr>
              <a:xfrm>
                <a:off x="7959516"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3"/>
              <p:cNvSpPr/>
              <p:nvPr/>
            </p:nvSpPr>
            <p:spPr>
              <a:xfrm>
                <a:off x="7959516"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3"/>
              <p:cNvSpPr/>
              <p:nvPr/>
            </p:nvSpPr>
            <p:spPr>
              <a:xfrm>
                <a:off x="7959516"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3"/>
              <p:cNvSpPr/>
              <p:nvPr/>
            </p:nvSpPr>
            <p:spPr>
              <a:xfrm>
                <a:off x="7959516"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 name="Google Shape;76;p3"/>
            <p:cNvGrpSpPr/>
            <p:nvPr/>
          </p:nvGrpSpPr>
          <p:grpSpPr>
            <a:xfrm>
              <a:off x="8551731" y="2904008"/>
              <a:ext cx="409500" cy="2239500"/>
              <a:chOff x="8551731" y="2904008"/>
              <a:chExt cx="409500" cy="2239500"/>
            </a:xfrm>
          </p:grpSpPr>
          <p:sp>
            <p:nvSpPr>
              <p:cNvPr id="77" name="Google Shape;77;p3"/>
              <p:cNvSpPr/>
              <p:nvPr/>
            </p:nvSpPr>
            <p:spPr>
              <a:xfrm>
                <a:off x="8551731" y="4253708"/>
                <a:ext cx="409500" cy="8898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3"/>
              <p:cNvSpPr/>
              <p:nvPr/>
            </p:nvSpPr>
            <p:spPr>
              <a:xfrm>
                <a:off x="8551731" y="3354008"/>
                <a:ext cx="409500" cy="178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3"/>
              <p:cNvSpPr/>
              <p:nvPr/>
            </p:nvSpPr>
            <p:spPr>
              <a:xfrm>
                <a:off x="8551731" y="3804008"/>
                <a:ext cx="409500" cy="13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3"/>
              <p:cNvSpPr/>
              <p:nvPr/>
            </p:nvSpPr>
            <p:spPr>
              <a:xfrm>
                <a:off x="8551731" y="2904008"/>
                <a:ext cx="409500" cy="22395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3"/>
              <p:cNvSpPr/>
              <p:nvPr/>
            </p:nvSpPr>
            <p:spPr>
              <a:xfrm>
                <a:off x="8551731" y="4703408"/>
                <a:ext cx="409500" cy="440100"/>
              </a:xfrm>
              <a:prstGeom prst="round2SameRect">
                <a:avLst>
                  <a:gd name="adj1" fmla="val 50000"/>
                  <a:gd name="adj2" fmla="val 0"/>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 name="Google Shape;82;p3"/>
          <p:cNvSpPr txBox="1">
            <a:spLocks noGrp="1"/>
          </p:cNvSpPr>
          <p:nvPr>
            <p:ph type="title"/>
          </p:nvPr>
        </p:nvSpPr>
        <p:spPr>
          <a:xfrm>
            <a:off x="824000" y="1613825"/>
            <a:ext cx="5857800" cy="18729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83" name="Google Shape;83;p3"/>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4"/>
        <p:cNvGrpSpPr/>
        <p:nvPr/>
      </p:nvGrpSpPr>
      <p:grpSpPr>
        <a:xfrm>
          <a:off x="0" y="0"/>
          <a:ext cx="0" cy="0"/>
          <a:chOff x="0" y="0"/>
          <a:chExt cx="0" cy="0"/>
        </a:xfrm>
      </p:grpSpPr>
      <p:grpSp>
        <p:nvGrpSpPr>
          <p:cNvPr id="85" name="Google Shape;85;p4"/>
          <p:cNvGrpSpPr/>
          <p:nvPr/>
        </p:nvGrpSpPr>
        <p:grpSpPr>
          <a:xfrm>
            <a:off x="625966" y="299376"/>
            <a:ext cx="999312" cy="999312"/>
            <a:chOff x="348199" y="179450"/>
            <a:chExt cx="1116300" cy="1116300"/>
          </a:xfrm>
        </p:grpSpPr>
        <p:sp>
          <p:nvSpPr>
            <p:cNvPr id="86" name="Google Shape;86;p4"/>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4"/>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 name="Google Shape;88;p4"/>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9" name="Google Shape;89;p4"/>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0" name="Google Shape;90;p4"/>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1"/>
        <p:cNvGrpSpPr/>
        <p:nvPr/>
      </p:nvGrpSpPr>
      <p:grpSpPr>
        <a:xfrm>
          <a:off x="0" y="0"/>
          <a:ext cx="0" cy="0"/>
          <a:chOff x="0" y="0"/>
          <a:chExt cx="0" cy="0"/>
        </a:xfrm>
      </p:grpSpPr>
      <p:grpSp>
        <p:nvGrpSpPr>
          <p:cNvPr id="92" name="Google Shape;92;p5"/>
          <p:cNvGrpSpPr/>
          <p:nvPr/>
        </p:nvGrpSpPr>
        <p:grpSpPr>
          <a:xfrm>
            <a:off x="625966" y="299376"/>
            <a:ext cx="999312" cy="999312"/>
            <a:chOff x="348199" y="179450"/>
            <a:chExt cx="1116300" cy="1116300"/>
          </a:xfrm>
        </p:grpSpPr>
        <p:sp>
          <p:nvSpPr>
            <p:cNvPr id="93" name="Google Shape;93;p5"/>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5"/>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 name="Google Shape;95;p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96" name="Google Shape;96;p5"/>
          <p:cNvSpPr txBox="1">
            <a:spLocks noGrp="1"/>
          </p:cNvSpPr>
          <p:nvPr>
            <p:ph type="body" idx="1"/>
          </p:nvPr>
        </p:nvSpPr>
        <p:spPr>
          <a:xfrm>
            <a:off x="130380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7" name="Google Shape;97;p5"/>
          <p:cNvSpPr txBox="1">
            <a:spLocks noGrp="1"/>
          </p:cNvSpPr>
          <p:nvPr>
            <p:ph type="body" idx="2"/>
          </p:nvPr>
        </p:nvSpPr>
        <p:spPr>
          <a:xfrm>
            <a:off x="4903650" y="1990050"/>
            <a:ext cx="3430500" cy="25416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98" name="Google Shape;98;p5"/>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grpSp>
        <p:nvGrpSpPr>
          <p:cNvPr id="100" name="Google Shape;100;p6"/>
          <p:cNvGrpSpPr/>
          <p:nvPr/>
        </p:nvGrpSpPr>
        <p:grpSpPr>
          <a:xfrm>
            <a:off x="625966" y="299376"/>
            <a:ext cx="999312" cy="999312"/>
            <a:chOff x="348199" y="179450"/>
            <a:chExt cx="1116300" cy="1116300"/>
          </a:xfrm>
        </p:grpSpPr>
        <p:sp>
          <p:nvSpPr>
            <p:cNvPr id="101" name="Google Shape;101;p6"/>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6"/>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04" name="Google Shape;104;p6"/>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5"/>
        <p:cNvGrpSpPr/>
        <p:nvPr/>
      </p:nvGrpSpPr>
      <p:grpSpPr>
        <a:xfrm>
          <a:off x="0" y="0"/>
          <a:ext cx="0" cy="0"/>
          <a:chOff x="0" y="0"/>
          <a:chExt cx="0" cy="0"/>
        </a:xfrm>
      </p:grpSpPr>
      <p:grpSp>
        <p:nvGrpSpPr>
          <p:cNvPr id="106" name="Google Shape;106;p7"/>
          <p:cNvGrpSpPr/>
          <p:nvPr/>
        </p:nvGrpSpPr>
        <p:grpSpPr>
          <a:xfrm>
            <a:off x="625966" y="299376"/>
            <a:ext cx="999312" cy="999312"/>
            <a:chOff x="348199" y="179450"/>
            <a:chExt cx="1116300" cy="1116300"/>
          </a:xfrm>
        </p:grpSpPr>
        <p:sp>
          <p:nvSpPr>
            <p:cNvPr id="107" name="Google Shape;107;p7"/>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7"/>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7"/>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10" name="Google Shape;110;p7"/>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11" name="Google Shape;111;p7"/>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dk1"/>
        </a:solidFill>
        <a:effectLst/>
      </p:bgPr>
    </p:bg>
    <p:spTree>
      <p:nvGrpSpPr>
        <p:cNvPr id="1" name="Shape 112"/>
        <p:cNvGrpSpPr/>
        <p:nvPr/>
      </p:nvGrpSpPr>
      <p:grpSpPr>
        <a:xfrm>
          <a:off x="0" y="0"/>
          <a:ext cx="0" cy="0"/>
          <a:chOff x="0" y="0"/>
          <a:chExt cx="0" cy="0"/>
        </a:xfrm>
      </p:grpSpPr>
      <p:grpSp>
        <p:nvGrpSpPr>
          <p:cNvPr id="113" name="Google Shape;113;p8"/>
          <p:cNvGrpSpPr/>
          <p:nvPr/>
        </p:nvGrpSpPr>
        <p:grpSpPr>
          <a:xfrm>
            <a:off x="6866714" y="1306"/>
            <a:ext cx="2267451" cy="2601690"/>
            <a:chOff x="6790514" y="1306"/>
            <a:chExt cx="2267451" cy="2601690"/>
          </a:xfrm>
        </p:grpSpPr>
        <p:grpSp>
          <p:nvGrpSpPr>
            <p:cNvPr id="114" name="Google Shape;114;p8"/>
            <p:cNvGrpSpPr/>
            <p:nvPr/>
          </p:nvGrpSpPr>
          <p:grpSpPr>
            <a:xfrm>
              <a:off x="7067465" y="1306"/>
              <a:ext cx="1990500" cy="1990200"/>
              <a:chOff x="7067465" y="1306"/>
              <a:chExt cx="1990500" cy="1990200"/>
            </a:xfrm>
          </p:grpSpPr>
          <p:sp>
            <p:nvSpPr>
              <p:cNvPr id="115" name="Google Shape;115;p8"/>
              <p:cNvSpPr/>
              <p:nvPr/>
            </p:nvSpPr>
            <p:spPr>
              <a:xfrm rot="-8648551">
                <a:off x="7594313" y="527721"/>
                <a:ext cx="937226" cy="937226"/>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8"/>
              <p:cNvSpPr/>
              <p:nvPr/>
            </p:nvSpPr>
            <p:spPr>
              <a:xfrm rot="-8648551">
                <a:off x="7594313" y="527721"/>
                <a:ext cx="937226" cy="937226"/>
              </a:xfrm>
              <a:prstGeom prst="pie">
                <a:avLst>
                  <a:gd name="adj1" fmla="val 19376841"/>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8"/>
              <p:cNvSpPr/>
              <p:nvPr/>
            </p:nvSpPr>
            <p:spPr>
              <a:xfrm rot="-8649154">
                <a:off x="7349891" y="283705"/>
                <a:ext cx="1425647" cy="14254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 name="Google Shape;118;p8"/>
            <p:cNvGrpSpPr/>
            <p:nvPr/>
          </p:nvGrpSpPr>
          <p:grpSpPr>
            <a:xfrm>
              <a:off x="8207126" y="1807996"/>
              <a:ext cx="795000" cy="795000"/>
              <a:chOff x="8207126" y="1807996"/>
              <a:chExt cx="795000" cy="795000"/>
            </a:xfrm>
          </p:grpSpPr>
          <p:sp>
            <p:nvSpPr>
              <p:cNvPr id="119" name="Google Shape;119;p8"/>
              <p:cNvSpPr/>
              <p:nvPr/>
            </p:nvSpPr>
            <p:spPr>
              <a:xfrm rot="2152054">
                <a:off x="8319942" y="1920813"/>
                <a:ext cx="569367" cy="569367"/>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8"/>
              <p:cNvSpPr/>
              <p:nvPr/>
            </p:nvSpPr>
            <p:spPr>
              <a:xfrm rot="2150259">
                <a:off x="8408218" y="2008610"/>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8"/>
              <p:cNvSpPr/>
              <p:nvPr/>
            </p:nvSpPr>
            <p:spPr>
              <a:xfrm rot="2150259">
                <a:off x="8408218" y="2008610"/>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 name="Google Shape;122;p8"/>
            <p:cNvGrpSpPr/>
            <p:nvPr/>
          </p:nvGrpSpPr>
          <p:grpSpPr>
            <a:xfrm>
              <a:off x="6790514" y="118857"/>
              <a:ext cx="548700" cy="548700"/>
              <a:chOff x="6790514" y="118857"/>
              <a:chExt cx="548700" cy="548700"/>
            </a:xfrm>
          </p:grpSpPr>
          <p:sp>
            <p:nvSpPr>
              <p:cNvPr id="123" name="Google Shape;123;p8"/>
              <p:cNvSpPr/>
              <p:nvPr/>
            </p:nvSpPr>
            <p:spPr>
              <a:xfrm rot="2150259">
                <a:off x="6868362" y="196705"/>
                <a:ext cx="393004" cy="393004"/>
              </a:xfrm>
              <a:prstGeom prst="ellipse">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8"/>
              <p:cNvSpPr/>
              <p:nvPr/>
            </p:nvSpPr>
            <p:spPr>
              <a:xfrm rot="2150259">
                <a:off x="6868362" y="196705"/>
                <a:ext cx="393004" cy="393004"/>
              </a:xfrm>
              <a:prstGeom prst="pie">
                <a:avLst>
                  <a:gd name="adj1" fmla="val 5699893"/>
                  <a:gd name="adj2" fmla="val 12313574"/>
                </a:avLst>
              </a:prstGeom>
              <a:solidFill>
                <a:schemeClr val="lt1">
                  <a:alpha val="902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25" name="Google Shape;125;p8"/>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26" name="Google Shape;126;p8"/>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27"/>
        <p:cNvGrpSpPr/>
        <p:nvPr/>
      </p:nvGrpSpPr>
      <p:grpSpPr>
        <a:xfrm>
          <a:off x="0" y="0"/>
          <a:ext cx="0" cy="0"/>
          <a:chOff x="0" y="0"/>
          <a:chExt cx="0" cy="0"/>
        </a:xfrm>
      </p:grpSpPr>
      <p:grpSp>
        <p:nvGrpSpPr>
          <p:cNvPr id="128" name="Google Shape;128;p9"/>
          <p:cNvGrpSpPr/>
          <p:nvPr/>
        </p:nvGrpSpPr>
        <p:grpSpPr>
          <a:xfrm>
            <a:off x="625966" y="299376"/>
            <a:ext cx="999312" cy="999312"/>
            <a:chOff x="348199" y="179450"/>
            <a:chExt cx="1116300" cy="1116300"/>
          </a:xfrm>
        </p:grpSpPr>
        <p:sp>
          <p:nvSpPr>
            <p:cNvPr id="129" name="Google Shape;129;p9"/>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1" name="Google Shape;131;p9"/>
          <p:cNvSpPr txBox="1">
            <a:spLocks noGrp="1"/>
          </p:cNvSpPr>
          <p:nvPr>
            <p:ph type="title"/>
          </p:nvPr>
        </p:nvSpPr>
        <p:spPr>
          <a:xfrm>
            <a:off x="1303800" y="598575"/>
            <a:ext cx="3430500" cy="19902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32" name="Google Shape;132;p9"/>
          <p:cNvSpPr txBox="1">
            <a:spLocks noGrp="1"/>
          </p:cNvSpPr>
          <p:nvPr>
            <p:ph type="subTitle" idx="1"/>
          </p:nvPr>
        </p:nvSpPr>
        <p:spPr>
          <a:xfrm>
            <a:off x="1303800" y="2743203"/>
            <a:ext cx="3430500" cy="7260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a:endParaRPr/>
          </a:p>
        </p:txBody>
      </p:sp>
      <p:sp>
        <p:nvSpPr>
          <p:cNvPr id="133" name="Google Shape;133;p9"/>
          <p:cNvSpPr txBox="1">
            <a:spLocks noGrp="1"/>
          </p:cNvSpPr>
          <p:nvPr>
            <p:ph type="body" idx="2"/>
          </p:nvPr>
        </p:nvSpPr>
        <p:spPr>
          <a:xfrm>
            <a:off x="4903700" y="661000"/>
            <a:ext cx="3430500" cy="3870600"/>
          </a:xfrm>
          <a:prstGeom prst="rect">
            <a:avLst/>
          </a:prstGeom>
          <a:ln w="9525" cap="flat" cmpd="sng">
            <a:solidFill>
              <a:schemeClr val="lt1"/>
            </a:solidFill>
            <a:prstDash val="solid"/>
            <a:round/>
            <a:headEnd type="none" w="sm" len="sm"/>
            <a:tailEnd type="none" w="sm" len="sm"/>
          </a:ln>
        </p:spPr>
        <p:txBody>
          <a:bodyPr spcFirstLastPara="1" wrap="square" lIns="91425" tIns="91425" rIns="91425" bIns="91425" anchor="t" anchorCtr="0">
            <a:normAutofit/>
          </a:bodyPr>
          <a:lstStyle>
            <a:lvl1pPr marL="457200" lvl="0" indent="-311150">
              <a:spcBef>
                <a:spcPts val="0"/>
              </a:spcBef>
              <a:spcAft>
                <a:spcPts val="0"/>
              </a:spcAft>
              <a:buSzPts val="1300"/>
              <a:buChar char="●"/>
              <a:defRPr/>
            </a:lvl1pPr>
            <a:lvl2pPr marL="914400" lvl="1" indent="-298450">
              <a:spcBef>
                <a:spcPts val="0"/>
              </a:spcBef>
              <a:spcAft>
                <a:spcPts val="0"/>
              </a:spcAft>
              <a:buSzPts val="1100"/>
              <a:buChar char="○"/>
              <a:defRPr/>
            </a:lvl2pPr>
            <a:lvl3pPr marL="1371600" lvl="2" indent="-298450">
              <a:spcBef>
                <a:spcPts val="0"/>
              </a:spcBef>
              <a:spcAft>
                <a:spcPts val="0"/>
              </a:spcAft>
              <a:buSzPts val="1100"/>
              <a:buChar char="■"/>
              <a:defRPr/>
            </a:lvl3pPr>
            <a:lvl4pPr marL="1828800" lvl="3" indent="-298450">
              <a:spcBef>
                <a:spcPts val="0"/>
              </a:spcBef>
              <a:spcAft>
                <a:spcPts val="0"/>
              </a:spcAft>
              <a:buSzPts val="1100"/>
              <a:buChar char="●"/>
              <a:defRPr/>
            </a:lvl4pPr>
            <a:lvl5pPr marL="2286000" lvl="4" indent="-298450">
              <a:spcBef>
                <a:spcPts val="0"/>
              </a:spcBef>
              <a:spcAft>
                <a:spcPts val="0"/>
              </a:spcAft>
              <a:buSzPts val="1100"/>
              <a:buChar char="○"/>
              <a:defRPr/>
            </a:lvl5pPr>
            <a:lvl6pPr marL="2743200" lvl="5" indent="-298450">
              <a:spcBef>
                <a:spcPts val="0"/>
              </a:spcBef>
              <a:spcAft>
                <a:spcPts val="0"/>
              </a:spcAft>
              <a:buSzPts val="1100"/>
              <a:buChar char="■"/>
              <a:defRPr/>
            </a:lvl6pPr>
            <a:lvl7pPr marL="3200400" lvl="6" indent="-298450">
              <a:spcBef>
                <a:spcPts val="0"/>
              </a:spcBef>
              <a:spcAft>
                <a:spcPts val="0"/>
              </a:spcAft>
              <a:buSzPts val="1100"/>
              <a:buChar char="●"/>
              <a:defRPr/>
            </a:lvl7pPr>
            <a:lvl8pPr marL="3657600" lvl="7" indent="-298450">
              <a:spcBef>
                <a:spcPts val="0"/>
              </a:spcBef>
              <a:spcAft>
                <a:spcPts val="0"/>
              </a:spcAft>
              <a:buSzPts val="1100"/>
              <a:buChar char="○"/>
              <a:defRPr/>
            </a:lvl8pPr>
            <a:lvl9pPr marL="4114800" lvl="8" indent="-298450">
              <a:spcBef>
                <a:spcPts val="0"/>
              </a:spcBef>
              <a:spcAft>
                <a:spcPts val="0"/>
              </a:spcAft>
              <a:buSzPts val="1100"/>
              <a:buChar char="■"/>
              <a:defRPr/>
            </a:lvl9pPr>
          </a:lstStyle>
          <a:p>
            <a:endParaRPr/>
          </a:p>
        </p:txBody>
      </p:sp>
      <p:sp>
        <p:nvSpPr>
          <p:cNvPr id="134" name="Google Shape;134;p9"/>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35"/>
        <p:cNvGrpSpPr/>
        <p:nvPr/>
      </p:nvGrpSpPr>
      <p:grpSpPr>
        <a:xfrm>
          <a:off x="0" y="0"/>
          <a:ext cx="0" cy="0"/>
          <a:chOff x="0" y="0"/>
          <a:chExt cx="0" cy="0"/>
        </a:xfrm>
      </p:grpSpPr>
      <p:grpSp>
        <p:nvGrpSpPr>
          <p:cNvPr id="136" name="Google Shape;136;p10"/>
          <p:cNvGrpSpPr/>
          <p:nvPr/>
        </p:nvGrpSpPr>
        <p:grpSpPr>
          <a:xfrm>
            <a:off x="713373" y="3847119"/>
            <a:ext cx="825392" cy="825392"/>
            <a:chOff x="348199" y="179450"/>
            <a:chExt cx="1116300" cy="1116300"/>
          </a:xfrm>
        </p:grpSpPr>
        <p:sp>
          <p:nvSpPr>
            <p:cNvPr id="137" name="Google Shape;137;p10"/>
            <p:cNvSpPr/>
            <p:nvPr/>
          </p:nvSpPr>
          <p:spPr>
            <a:xfrm rot="-5400000">
              <a:off x="574557" y="405788"/>
              <a:ext cx="663600" cy="6636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rot="-5400000">
              <a:off x="348199" y="179450"/>
              <a:ext cx="1116300" cy="1116300"/>
            </a:xfrm>
            <a:prstGeom prst="pie">
              <a:avLst>
                <a:gd name="adj1" fmla="val 10792838"/>
                <a:gd name="adj2" fmla="val 16200000"/>
              </a:avLst>
            </a:prstGeom>
            <a:solidFill>
              <a:schemeClr val="dk2">
                <a:alpha val="12549"/>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9" name="Google Shape;139;p10"/>
          <p:cNvSpPr txBox="1">
            <a:spLocks noGrp="1"/>
          </p:cNvSpPr>
          <p:nvPr>
            <p:ph type="body" idx="1"/>
          </p:nvPr>
        </p:nvSpPr>
        <p:spPr>
          <a:xfrm>
            <a:off x="1303800" y="4138975"/>
            <a:ext cx="5843100" cy="534900"/>
          </a:xfrm>
          <a:prstGeom prst="rect">
            <a:avLst/>
          </a:prstGeom>
        </p:spPr>
        <p:txBody>
          <a:bodyPr spcFirstLastPara="1" wrap="square" lIns="91425" tIns="91425" rIns="91425" bIns="91425" anchor="t" anchorCtr="0">
            <a:normAutofit/>
          </a:bodyPr>
          <a:lstStyle>
            <a:lvl1pPr marL="457200" lvl="0" indent="-228600">
              <a:lnSpc>
                <a:spcPct val="100000"/>
              </a:lnSpc>
              <a:spcBef>
                <a:spcPts val="0"/>
              </a:spcBef>
              <a:spcAft>
                <a:spcPts val="0"/>
              </a:spcAft>
              <a:buSzPts val="1300"/>
              <a:buNone/>
              <a:defRPr/>
            </a:lvl1pPr>
          </a:lstStyle>
          <a:p>
            <a:endParaRPr/>
          </a:p>
        </p:txBody>
      </p:sp>
      <p:sp>
        <p:nvSpPr>
          <p:cNvPr id="140" name="Google Shape;140;p10"/>
          <p:cNvSpPr txBox="1">
            <a:spLocks noGrp="1"/>
          </p:cNvSpPr>
          <p:nvPr>
            <p:ph type="sldNum" idx="12"/>
          </p:nvPr>
        </p:nvSpPr>
        <p:spPr>
          <a:xfrm>
            <a:off x="8451046" y="4736976"/>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mentum">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1pPr>
            <a:lvl2pPr lvl="1">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2pPr>
            <a:lvl3pPr lvl="2">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3pPr>
            <a:lvl4pPr lvl="3">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4pPr>
            <a:lvl5pPr lvl="4">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5pPr>
            <a:lvl6pPr lvl="5">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6pPr>
            <a:lvl7pPr lvl="6">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7pPr>
            <a:lvl8pPr lvl="7">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8pPr>
            <a:lvl9pPr lvl="8">
              <a:spcBef>
                <a:spcPts val="0"/>
              </a:spcBef>
              <a:spcAft>
                <a:spcPts val="0"/>
              </a:spcAft>
              <a:buClr>
                <a:schemeClr val="dk2"/>
              </a:buClr>
              <a:buSzPts val="2800"/>
              <a:buFont typeface="Maven Pro"/>
              <a:buNone/>
              <a:defRPr sz="2800" b="1">
                <a:solidFill>
                  <a:schemeClr val="dk2"/>
                </a:solidFill>
                <a:latin typeface="Maven Pro"/>
                <a:ea typeface="Maven Pro"/>
                <a:cs typeface="Maven Pro"/>
                <a:sym typeface="Maven Pro"/>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11150">
              <a:lnSpc>
                <a:spcPct val="115000"/>
              </a:lnSpc>
              <a:spcBef>
                <a:spcPts val="0"/>
              </a:spcBef>
              <a:spcAft>
                <a:spcPts val="0"/>
              </a:spcAft>
              <a:buClr>
                <a:schemeClr val="dk2"/>
              </a:buClr>
              <a:buSzPts val="1300"/>
              <a:buFont typeface="Nunito"/>
              <a:buChar char="●"/>
              <a:defRPr sz="1300">
                <a:solidFill>
                  <a:schemeClr val="dk2"/>
                </a:solidFill>
                <a:latin typeface="Nunito"/>
                <a:ea typeface="Nunito"/>
                <a:cs typeface="Nunito"/>
                <a:sym typeface="Nunito"/>
              </a:defRPr>
            </a:lvl1pPr>
            <a:lvl2pPr marL="914400" lvl="1"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2pPr>
            <a:lvl3pPr marL="1371600" lvl="2"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3pPr>
            <a:lvl4pPr marL="1828800" lvl="3"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4pPr>
            <a:lvl5pPr marL="2286000" lvl="4"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5pPr>
            <a:lvl6pPr marL="2743200" lvl="5"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6pPr>
            <a:lvl7pPr marL="3200400" lvl="6"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7pPr>
            <a:lvl8pPr marL="3657600" lvl="7"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8pPr>
            <a:lvl9pPr marL="4114800" lvl="8" indent="-298450">
              <a:lnSpc>
                <a:spcPct val="115000"/>
              </a:lnSpc>
              <a:spcBef>
                <a:spcPts val="0"/>
              </a:spcBef>
              <a:spcAft>
                <a:spcPts val="0"/>
              </a:spcAft>
              <a:buClr>
                <a:schemeClr val="dk2"/>
              </a:buClr>
              <a:buSzPts val="1100"/>
              <a:buFont typeface="Nunito"/>
              <a:buChar char="■"/>
              <a:defRPr sz="1100">
                <a:solidFill>
                  <a:schemeClr val="dk2"/>
                </a:solidFill>
                <a:latin typeface="Nunito"/>
                <a:ea typeface="Nunito"/>
                <a:cs typeface="Nunito"/>
                <a:sym typeface="Nunito"/>
              </a:defRPr>
            </a:lvl9pPr>
          </a:lstStyle>
          <a:p>
            <a:endParaRPr/>
          </a:p>
        </p:txBody>
      </p:sp>
      <p:sp>
        <p:nvSpPr>
          <p:cNvPr id="8" name="Google Shape;8;p1"/>
          <p:cNvSpPr txBox="1">
            <a:spLocks noGrp="1"/>
          </p:cNvSpPr>
          <p:nvPr>
            <p:ph type="sldNum" idx="12"/>
          </p:nvPr>
        </p:nvSpPr>
        <p:spPr>
          <a:xfrm>
            <a:off x="8451046" y="4736976"/>
            <a:ext cx="548700" cy="393600"/>
          </a:xfrm>
          <a:prstGeom prst="rect">
            <a:avLst/>
          </a:prstGeom>
          <a:noFill/>
          <a:ln>
            <a:noFill/>
          </a:ln>
        </p:spPr>
        <p:txBody>
          <a:bodyPr spcFirstLastPara="1" wrap="square" lIns="91425" tIns="91425" rIns="91425" bIns="91425" anchor="ctr" anchorCtr="0">
            <a:normAutofit/>
          </a:bodyPr>
          <a:lstStyle>
            <a:lvl1pPr lvl="0" algn="r">
              <a:buNone/>
              <a:defRPr sz="900">
                <a:solidFill>
                  <a:schemeClr val="dk2"/>
                </a:solidFill>
                <a:latin typeface="Nunito"/>
                <a:ea typeface="Nunito"/>
                <a:cs typeface="Nunito"/>
                <a:sym typeface="Nunito"/>
              </a:defRPr>
            </a:lvl1pPr>
            <a:lvl2pPr lvl="1" algn="r">
              <a:buNone/>
              <a:defRPr sz="900">
                <a:solidFill>
                  <a:schemeClr val="dk2"/>
                </a:solidFill>
                <a:latin typeface="Nunito"/>
                <a:ea typeface="Nunito"/>
                <a:cs typeface="Nunito"/>
                <a:sym typeface="Nunito"/>
              </a:defRPr>
            </a:lvl2pPr>
            <a:lvl3pPr lvl="2" algn="r">
              <a:buNone/>
              <a:defRPr sz="900">
                <a:solidFill>
                  <a:schemeClr val="dk2"/>
                </a:solidFill>
                <a:latin typeface="Nunito"/>
                <a:ea typeface="Nunito"/>
                <a:cs typeface="Nunito"/>
                <a:sym typeface="Nunito"/>
              </a:defRPr>
            </a:lvl3pPr>
            <a:lvl4pPr lvl="3" algn="r">
              <a:buNone/>
              <a:defRPr sz="900">
                <a:solidFill>
                  <a:schemeClr val="dk2"/>
                </a:solidFill>
                <a:latin typeface="Nunito"/>
                <a:ea typeface="Nunito"/>
                <a:cs typeface="Nunito"/>
                <a:sym typeface="Nunito"/>
              </a:defRPr>
            </a:lvl4pPr>
            <a:lvl5pPr lvl="4" algn="r">
              <a:buNone/>
              <a:defRPr sz="900">
                <a:solidFill>
                  <a:schemeClr val="dk2"/>
                </a:solidFill>
                <a:latin typeface="Nunito"/>
                <a:ea typeface="Nunito"/>
                <a:cs typeface="Nunito"/>
                <a:sym typeface="Nunito"/>
              </a:defRPr>
            </a:lvl5pPr>
            <a:lvl6pPr lvl="5" algn="r">
              <a:buNone/>
              <a:defRPr sz="900">
                <a:solidFill>
                  <a:schemeClr val="dk2"/>
                </a:solidFill>
                <a:latin typeface="Nunito"/>
                <a:ea typeface="Nunito"/>
                <a:cs typeface="Nunito"/>
                <a:sym typeface="Nunito"/>
              </a:defRPr>
            </a:lvl6pPr>
            <a:lvl7pPr lvl="6" algn="r">
              <a:buNone/>
              <a:defRPr sz="900">
                <a:solidFill>
                  <a:schemeClr val="dk2"/>
                </a:solidFill>
                <a:latin typeface="Nunito"/>
                <a:ea typeface="Nunito"/>
                <a:cs typeface="Nunito"/>
                <a:sym typeface="Nunito"/>
              </a:defRPr>
            </a:lvl7pPr>
            <a:lvl8pPr lvl="7" algn="r">
              <a:buNone/>
              <a:defRPr sz="900">
                <a:solidFill>
                  <a:schemeClr val="dk2"/>
                </a:solidFill>
                <a:latin typeface="Nunito"/>
                <a:ea typeface="Nunito"/>
                <a:cs typeface="Nunito"/>
                <a:sym typeface="Nunito"/>
              </a:defRPr>
            </a:lvl8pPr>
            <a:lvl9pPr lvl="8" algn="r">
              <a:buNone/>
              <a:defRPr sz="9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localhost:8888/notebooks/Project%201/Project-1/Walgama_CVD.ipynb#Higer-CVD-death-rates-can-be-seen-in-the-south-region-of-the-country-having-average-CVD-death-rate-above-the-country-average." TargetMode="External"/><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hyperlink" Target="http://localhost:8888/notebooks/Project%201/Project-1/Walgama_CVD.ipynb#This-means-there-is-a-positive-relationship-between-smoking-rate-and-the-CVD-death-rate." TargetMode="Externa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hyperlink" Target="http://www.example.com" TargetMode="External"/><Relationship Id="rId2" Type="http://schemas.openxmlformats.org/officeDocument/2006/relationships/notesSlide" Target="../notesSlides/notesSlide19.xml"/><Relationship Id="rId1" Type="http://schemas.openxmlformats.org/officeDocument/2006/relationships/slideLayout" Target="../slideLayouts/slideLayout6.xml"/><Relationship Id="rId4" Type="http://schemas.openxmlformats.org/officeDocument/2006/relationships/image" Target="../media/image1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6755C7E7-2F18-63F1-D1DE-E64986AFC152}"/>
              </a:ext>
            </a:extLst>
          </p:cNvPr>
          <p:cNvSpPr txBox="1"/>
          <p:nvPr/>
        </p:nvSpPr>
        <p:spPr>
          <a:xfrm>
            <a:off x="0" y="4738255"/>
            <a:ext cx="9144000" cy="230832"/>
          </a:xfrm>
          <a:prstGeom prst="rect">
            <a:avLst/>
          </a:prstGeom>
          <a:noFill/>
        </p:spPr>
        <p:txBody>
          <a:bodyPr wrap="square" rtlCol="0">
            <a:spAutoFit/>
          </a:bodyPr>
          <a:lstStyle/>
          <a:p>
            <a:pPr algn="r"/>
            <a:r>
              <a:rPr lang="en-US" sz="900" dirty="0">
                <a:solidFill>
                  <a:schemeClr val="bg1"/>
                </a:solidFill>
                <a:highlight>
                  <a:srgbClr val="808080"/>
                </a:highlight>
              </a:rPr>
              <a:t>Data Analytics &amp; Data visualization boot camp – University of Minnesota </a:t>
            </a:r>
          </a:p>
        </p:txBody>
      </p:sp>
    </p:spTree>
    <p:extLst>
      <p:ext uri="{BB962C8B-B14F-4D97-AF65-F5344CB8AC3E}">
        <p14:creationId xmlns:p14="http://schemas.microsoft.com/office/powerpoint/2010/main" val="9194861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27"/>
        <p:cNvGrpSpPr/>
        <p:nvPr/>
      </p:nvGrpSpPr>
      <p:grpSpPr>
        <a:xfrm>
          <a:off x="0" y="0"/>
          <a:ext cx="0" cy="0"/>
          <a:chOff x="0" y="0"/>
          <a:chExt cx="0" cy="0"/>
        </a:xfrm>
      </p:grpSpPr>
      <p:sp>
        <p:nvSpPr>
          <p:cNvPr id="328" name="Google Shape;328;p21"/>
          <p:cNvSpPr txBox="1">
            <a:spLocks noGrp="1"/>
          </p:cNvSpPr>
          <p:nvPr>
            <p:ph type="title"/>
          </p:nvPr>
        </p:nvSpPr>
        <p:spPr>
          <a:xfrm>
            <a:off x="994575" y="186800"/>
            <a:ext cx="7030500" cy="5046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1200"/>
              </a:spcAft>
              <a:buNone/>
            </a:pPr>
            <a:r>
              <a:rPr lang="en" sz="2000" b="0">
                <a:latin typeface="Nunito"/>
                <a:ea typeface="Nunito"/>
                <a:cs typeface="Nunito"/>
                <a:sym typeface="Nunito"/>
              </a:rPr>
              <a:t>Geographical distribution of CVD death rates</a:t>
            </a:r>
            <a:endParaRPr sz="2000"/>
          </a:p>
        </p:txBody>
      </p:sp>
      <p:pic>
        <p:nvPicPr>
          <p:cNvPr id="329" name="Google Shape;329;p21"/>
          <p:cNvPicPr preferRelativeResize="0"/>
          <p:nvPr/>
        </p:nvPicPr>
        <p:blipFill>
          <a:blip r:embed="rId3">
            <a:alphaModFix/>
          </a:blip>
          <a:stretch>
            <a:fillRect/>
          </a:stretch>
        </p:blipFill>
        <p:spPr>
          <a:xfrm>
            <a:off x="354425" y="1208175"/>
            <a:ext cx="4217574" cy="3492450"/>
          </a:xfrm>
          <a:prstGeom prst="rect">
            <a:avLst/>
          </a:prstGeom>
          <a:noFill/>
          <a:ln>
            <a:noFill/>
          </a:ln>
        </p:spPr>
      </p:pic>
      <p:sp>
        <p:nvSpPr>
          <p:cNvPr id="330" name="Google Shape;330;p21"/>
          <p:cNvSpPr txBox="1"/>
          <p:nvPr/>
        </p:nvSpPr>
        <p:spPr>
          <a:xfrm>
            <a:off x="675950" y="853700"/>
            <a:ext cx="2851500" cy="16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dk2"/>
                </a:solidFill>
                <a:latin typeface="Nunito"/>
                <a:ea typeface="Nunito"/>
                <a:cs typeface="Nunito"/>
                <a:sym typeface="Nunito"/>
              </a:rPr>
              <a:t>Top and bottom 5 Counties </a:t>
            </a:r>
            <a:endParaRPr sz="1300">
              <a:solidFill>
                <a:schemeClr val="dk2"/>
              </a:solidFill>
              <a:latin typeface="Nunito"/>
              <a:ea typeface="Nunito"/>
              <a:cs typeface="Nunito"/>
              <a:sym typeface="Nunito"/>
            </a:endParaRPr>
          </a:p>
        </p:txBody>
      </p:sp>
      <p:pic>
        <p:nvPicPr>
          <p:cNvPr id="331" name="Google Shape;331;p21"/>
          <p:cNvPicPr preferRelativeResize="0"/>
          <p:nvPr/>
        </p:nvPicPr>
        <p:blipFill>
          <a:blip r:embed="rId4">
            <a:alphaModFix/>
          </a:blip>
          <a:stretch>
            <a:fillRect/>
          </a:stretch>
        </p:blipFill>
        <p:spPr>
          <a:xfrm>
            <a:off x="4572000" y="1284550"/>
            <a:ext cx="4748724" cy="3105300"/>
          </a:xfrm>
          <a:prstGeom prst="rect">
            <a:avLst/>
          </a:prstGeom>
          <a:noFill/>
          <a:ln>
            <a:noFill/>
          </a:ln>
        </p:spPr>
      </p:pic>
      <p:sp>
        <p:nvSpPr>
          <p:cNvPr id="332" name="Google Shape;332;p21"/>
          <p:cNvSpPr txBox="1"/>
          <p:nvPr/>
        </p:nvSpPr>
        <p:spPr>
          <a:xfrm>
            <a:off x="4572000" y="853700"/>
            <a:ext cx="3863700" cy="162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dk2"/>
                </a:solidFill>
                <a:latin typeface="Nunito"/>
                <a:ea typeface="Nunito"/>
                <a:cs typeface="Nunito"/>
                <a:sym typeface="Nunito"/>
              </a:rPr>
              <a:t>Geographic area of the top and bottom five </a:t>
            </a:r>
            <a:endParaRPr sz="1300">
              <a:solidFill>
                <a:schemeClr val="dk2"/>
              </a:solidFill>
              <a:latin typeface="Nunito"/>
              <a:ea typeface="Nunito"/>
              <a:cs typeface="Nunito"/>
              <a:sym typeface="Nunito"/>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p22"/>
          <p:cNvSpPr txBox="1">
            <a:spLocks noGrp="1"/>
          </p:cNvSpPr>
          <p:nvPr>
            <p:ph type="title"/>
          </p:nvPr>
        </p:nvSpPr>
        <p:spPr>
          <a:xfrm>
            <a:off x="1303800" y="598575"/>
            <a:ext cx="5883000" cy="4893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200"/>
              </a:spcAft>
              <a:buNone/>
            </a:pPr>
            <a:r>
              <a:rPr lang="en" sz="2000" b="0">
                <a:latin typeface="Nunito"/>
                <a:ea typeface="Nunito"/>
                <a:cs typeface="Nunito"/>
                <a:sym typeface="Nunito"/>
              </a:rPr>
              <a:t>Death rate summary by Regions</a:t>
            </a:r>
            <a:endParaRPr/>
          </a:p>
        </p:txBody>
      </p:sp>
      <p:pic>
        <p:nvPicPr>
          <p:cNvPr id="338" name="Google Shape;338;p22"/>
          <p:cNvPicPr preferRelativeResize="0"/>
          <p:nvPr/>
        </p:nvPicPr>
        <p:blipFill>
          <a:blip r:embed="rId3">
            <a:alphaModFix/>
          </a:blip>
          <a:stretch>
            <a:fillRect/>
          </a:stretch>
        </p:blipFill>
        <p:spPr>
          <a:xfrm>
            <a:off x="1303800" y="1210575"/>
            <a:ext cx="5618950" cy="28000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23"/>
          <p:cNvSpPr txBox="1">
            <a:spLocks noGrp="1"/>
          </p:cNvSpPr>
          <p:nvPr>
            <p:ph type="title"/>
          </p:nvPr>
        </p:nvSpPr>
        <p:spPr>
          <a:xfrm>
            <a:off x="1280475" y="1282300"/>
            <a:ext cx="7040700" cy="2089800"/>
          </a:xfrm>
          <a:prstGeom prst="rect">
            <a:avLst/>
          </a:prstGeom>
        </p:spPr>
        <p:txBody>
          <a:bodyPr spcFirstLastPara="1" wrap="square" lIns="91425" tIns="91425" rIns="91425" bIns="91425" anchor="t" anchorCtr="0">
            <a:normAutofit fontScale="90000"/>
          </a:bodyPr>
          <a:lstStyle/>
          <a:p>
            <a:pPr marL="76200" lvl="0" indent="0" algn="l" rtl="0">
              <a:lnSpc>
                <a:spcPct val="115000"/>
              </a:lnSpc>
              <a:spcBef>
                <a:spcPts val="1400"/>
              </a:spcBef>
              <a:spcAft>
                <a:spcPts val="0"/>
              </a:spcAft>
              <a:buNone/>
            </a:pPr>
            <a:r>
              <a:rPr lang="en" sz="1300" b="0">
                <a:solidFill>
                  <a:srgbClr val="000000"/>
                </a:solidFill>
                <a:highlight>
                  <a:srgbClr val="FFFFFF"/>
                </a:highlight>
                <a:latin typeface="Nunito"/>
                <a:ea typeface="Nunito"/>
                <a:cs typeface="Nunito"/>
                <a:sym typeface="Nunito"/>
              </a:rPr>
              <a:t>When check the top and bottom values of the CVD death rate for all the counties, it can be seen that there are some counties which rates far higher (almost double than the country average) than the country average and some are far below the country average.</a:t>
            </a:r>
            <a:endParaRPr sz="1300" b="0">
              <a:solidFill>
                <a:srgbClr val="000000"/>
              </a:solidFill>
              <a:highlight>
                <a:srgbClr val="FFFFFF"/>
              </a:highlight>
              <a:latin typeface="Nunito"/>
              <a:ea typeface="Nunito"/>
              <a:cs typeface="Nunito"/>
              <a:sym typeface="Nunito"/>
            </a:endParaRPr>
          </a:p>
          <a:p>
            <a:pPr marL="76200" lvl="0" indent="0" algn="l" rtl="0">
              <a:lnSpc>
                <a:spcPct val="115000"/>
              </a:lnSpc>
              <a:spcBef>
                <a:spcPts val="1400"/>
              </a:spcBef>
              <a:spcAft>
                <a:spcPts val="0"/>
              </a:spcAft>
              <a:buNone/>
            </a:pPr>
            <a:r>
              <a:rPr lang="en" sz="1300" b="0">
                <a:solidFill>
                  <a:srgbClr val="000000"/>
                </a:solidFill>
                <a:highlight>
                  <a:srgbClr val="FFFFFF"/>
                </a:highlight>
                <a:latin typeface="Nunito"/>
                <a:ea typeface="Nunito"/>
                <a:cs typeface="Nunito"/>
                <a:sym typeface="Nunito"/>
              </a:rPr>
              <a:t>When plot these data in a map visual , higher CVD death rates counties are in most southeast region and low rates counties are middle of the country.</a:t>
            </a:r>
            <a:endParaRPr sz="1300" b="0">
              <a:solidFill>
                <a:srgbClr val="000000"/>
              </a:solidFill>
              <a:highlight>
                <a:srgbClr val="FFFFFF"/>
              </a:highlight>
              <a:latin typeface="Nunito"/>
              <a:ea typeface="Nunito"/>
              <a:cs typeface="Nunito"/>
              <a:sym typeface="Nunito"/>
            </a:endParaRPr>
          </a:p>
          <a:p>
            <a:pPr marL="76200" lvl="0" indent="0" algn="l" rtl="0">
              <a:lnSpc>
                <a:spcPct val="115000"/>
              </a:lnSpc>
              <a:spcBef>
                <a:spcPts val="1400"/>
              </a:spcBef>
              <a:spcAft>
                <a:spcPts val="0"/>
              </a:spcAft>
              <a:buNone/>
            </a:pPr>
            <a:r>
              <a:rPr lang="en" sz="1300" b="0">
                <a:solidFill>
                  <a:srgbClr val="000000"/>
                </a:solidFill>
                <a:highlight>
                  <a:srgbClr val="FFFFFF"/>
                </a:highlight>
                <a:latin typeface="Nunito"/>
                <a:ea typeface="Nunito"/>
                <a:cs typeface="Nunito"/>
                <a:sym typeface="Nunito"/>
              </a:rPr>
              <a:t>Higher CVD death rates can be seen in the south region of the country having average CVD death rate above the country average.</a:t>
            </a:r>
            <a:r>
              <a:rPr lang="en" sz="1300" b="0">
                <a:solidFill>
                  <a:schemeClr val="hlink"/>
                </a:solidFill>
                <a:highlight>
                  <a:srgbClr val="FFFFFF"/>
                </a:highlight>
                <a:uFill>
                  <a:noFill/>
                </a:uFill>
                <a:latin typeface="Nunito"/>
                <a:ea typeface="Nunito"/>
                <a:cs typeface="Nunito"/>
                <a:sym typeface="Nunito"/>
                <a:hlinkClick r:id="rId3"/>
              </a:rPr>
              <a:t>¶</a:t>
            </a:r>
            <a:endParaRPr sz="1300" b="0">
              <a:solidFill>
                <a:schemeClr val="hlink"/>
              </a:solidFill>
              <a:highlight>
                <a:srgbClr val="FFFFFF"/>
              </a:highlight>
              <a:latin typeface="Nunito"/>
              <a:ea typeface="Nunito"/>
              <a:cs typeface="Nunito"/>
              <a:sym typeface="Nunito"/>
            </a:endParaRPr>
          </a:p>
          <a:p>
            <a:pPr marL="0" lvl="0" indent="0" algn="l" rtl="0">
              <a:spcBef>
                <a:spcPts val="400"/>
              </a:spcBef>
              <a:spcAft>
                <a:spcPts val="0"/>
              </a:spcAft>
              <a:buNone/>
            </a:pPr>
            <a:endParaRPr sz="1300" b="0">
              <a:latin typeface="Nunito"/>
              <a:ea typeface="Nunito"/>
              <a:cs typeface="Nunito"/>
              <a:sym typeface="Nunito"/>
            </a:endParaRPr>
          </a:p>
          <a:p>
            <a:pPr marL="0" lvl="0" indent="0" algn="l" rtl="0">
              <a:spcBef>
                <a:spcPts val="0"/>
              </a:spcBef>
              <a:spcAft>
                <a:spcPts val="0"/>
              </a:spcAft>
              <a:buNone/>
            </a:pPr>
            <a:endParaRPr/>
          </a:p>
        </p:txBody>
      </p:sp>
      <p:sp>
        <p:nvSpPr>
          <p:cNvPr id="344" name="Google Shape;344;p23"/>
          <p:cNvSpPr txBox="1">
            <a:spLocks noGrp="1"/>
          </p:cNvSpPr>
          <p:nvPr>
            <p:ph type="title"/>
          </p:nvPr>
        </p:nvSpPr>
        <p:spPr>
          <a:xfrm>
            <a:off x="1303800" y="598575"/>
            <a:ext cx="6667800" cy="489300"/>
          </a:xfrm>
          <a:prstGeom prst="rect">
            <a:avLst/>
          </a:prstGeom>
        </p:spPr>
        <p:txBody>
          <a:bodyPr spcFirstLastPara="1" wrap="square" lIns="91425" tIns="91425" rIns="91425" bIns="91425" anchor="t" anchorCtr="0">
            <a:normAutofit fontScale="90000"/>
          </a:bodyPr>
          <a:lstStyle/>
          <a:p>
            <a:pPr marL="0" lvl="0" indent="0" algn="l" rtl="0">
              <a:lnSpc>
                <a:spcPct val="115000"/>
              </a:lnSpc>
              <a:spcBef>
                <a:spcPts val="0"/>
              </a:spcBef>
              <a:spcAft>
                <a:spcPts val="1200"/>
              </a:spcAft>
              <a:buNone/>
            </a:pPr>
            <a:r>
              <a:rPr lang="en" sz="2000" b="0">
                <a:latin typeface="Nunito"/>
                <a:ea typeface="Nunito"/>
                <a:cs typeface="Nunito"/>
                <a:sym typeface="Nunito"/>
              </a:rPr>
              <a:t>Summary of the Geographical analysis of the CVD death rate</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48"/>
        <p:cNvGrpSpPr/>
        <p:nvPr/>
      </p:nvGrpSpPr>
      <p:grpSpPr>
        <a:xfrm>
          <a:off x="0" y="0"/>
          <a:ext cx="0" cy="0"/>
          <a:chOff x="0" y="0"/>
          <a:chExt cx="0" cy="0"/>
        </a:xfrm>
      </p:grpSpPr>
      <p:sp>
        <p:nvSpPr>
          <p:cNvPr id="349" name="Google Shape;349;p24"/>
          <p:cNvSpPr txBox="1">
            <a:spLocks noGrp="1"/>
          </p:cNvSpPr>
          <p:nvPr>
            <p:ph type="title"/>
          </p:nvPr>
        </p:nvSpPr>
        <p:spPr>
          <a:xfrm>
            <a:off x="994575" y="186800"/>
            <a:ext cx="7030500" cy="5046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 sz="2000" b="0">
                <a:latin typeface="Nunito"/>
                <a:ea typeface="Nunito"/>
                <a:cs typeface="Nunito"/>
                <a:sym typeface="Nunito"/>
              </a:rPr>
              <a:t>Correlation between CVD death rate and the smoking rate. </a:t>
            </a:r>
            <a:endParaRPr sz="2000" b="0">
              <a:latin typeface="Nunito"/>
              <a:ea typeface="Nunito"/>
              <a:cs typeface="Nunito"/>
              <a:sym typeface="Nunito"/>
            </a:endParaRPr>
          </a:p>
          <a:p>
            <a:pPr marL="0" lvl="0" indent="0" algn="l" rtl="0">
              <a:lnSpc>
                <a:spcPct val="115000"/>
              </a:lnSpc>
              <a:spcBef>
                <a:spcPts val="1200"/>
              </a:spcBef>
              <a:spcAft>
                <a:spcPts val="1200"/>
              </a:spcAft>
              <a:buNone/>
            </a:pPr>
            <a:endParaRPr sz="2000" b="0">
              <a:latin typeface="Nunito"/>
              <a:ea typeface="Nunito"/>
              <a:cs typeface="Nunito"/>
              <a:sym typeface="Nunito"/>
            </a:endParaRPr>
          </a:p>
        </p:txBody>
      </p:sp>
      <p:pic>
        <p:nvPicPr>
          <p:cNvPr id="350" name="Google Shape;350;p24"/>
          <p:cNvPicPr preferRelativeResize="0"/>
          <p:nvPr/>
        </p:nvPicPr>
        <p:blipFill>
          <a:blip r:embed="rId3">
            <a:alphaModFix/>
          </a:blip>
          <a:stretch>
            <a:fillRect/>
          </a:stretch>
        </p:blipFill>
        <p:spPr>
          <a:xfrm>
            <a:off x="152400" y="843800"/>
            <a:ext cx="4847789" cy="3942300"/>
          </a:xfrm>
          <a:prstGeom prst="rect">
            <a:avLst/>
          </a:prstGeom>
          <a:noFill/>
          <a:ln>
            <a:noFill/>
          </a:ln>
        </p:spPr>
      </p:pic>
      <p:sp>
        <p:nvSpPr>
          <p:cNvPr id="351" name="Google Shape;351;p24"/>
          <p:cNvSpPr txBox="1"/>
          <p:nvPr/>
        </p:nvSpPr>
        <p:spPr>
          <a:xfrm>
            <a:off x="5345500" y="1250900"/>
            <a:ext cx="3620700" cy="3535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1400"/>
              </a:spcBef>
              <a:spcAft>
                <a:spcPts val="0"/>
              </a:spcAft>
              <a:buNone/>
            </a:pPr>
            <a:r>
              <a:rPr lang="en" sz="1300">
                <a:highlight>
                  <a:srgbClr val="FFFFFF"/>
                </a:highlight>
                <a:latin typeface="Nunito"/>
                <a:ea typeface="Nunito"/>
                <a:cs typeface="Nunito"/>
                <a:sym typeface="Nunito"/>
              </a:rPr>
              <a:t>In this analysis correlation coefficient (r) values between smoking rate and the CVD death rate is + 0.59.</a:t>
            </a:r>
            <a:endParaRPr sz="1300">
              <a:highlight>
                <a:srgbClr val="FFFFFF"/>
              </a:highlight>
              <a:latin typeface="Nunito"/>
              <a:ea typeface="Nunito"/>
              <a:cs typeface="Nunito"/>
              <a:sym typeface="Nunito"/>
            </a:endParaRPr>
          </a:p>
          <a:p>
            <a:pPr marL="0" lvl="0" indent="0" algn="l" rtl="0">
              <a:lnSpc>
                <a:spcPct val="115000"/>
              </a:lnSpc>
              <a:spcBef>
                <a:spcPts val="1400"/>
              </a:spcBef>
              <a:spcAft>
                <a:spcPts val="0"/>
              </a:spcAft>
              <a:buNone/>
            </a:pPr>
            <a:r>
              <a:rPr lang="en" sz="1300">
                <a:highlight>
                  <a:srgbClr val="FFFFFF"/>
                </a:highlight>
                <a:latin typeface="Nunito"/>
                <a:ea typeface="Nunito"/>
                <a:cs typeface="Nunito"/>
                <a:sym typeface="Nunito"/>
              </a:rPr>
              <a:t>This means there is a positive relationship between smoking rate and the CVD death rate.</a:t>
            </a:r>
            <a:r>
              <a:rPr lang="en" sz="1300">
                <a:solidFill>
                  <a:schemeClr val="hlink"/>
                </a:solidFill>
                <a:highlight>
                  <a:srgbClr val="FFFFFF"/>
                </a:highlight>
                <a:uFill>
                  <a:noFill/>
                </a:uFill>
                <a:latin typeface="Nunito"/>
                <a:ea typeface="Nunito"/>
                <a:cs typeface="Nunito"/>
                <a:sym typeface="Nunito"/>
                <a:hlinkClick r:id="rId4"/>
              </a:rPr>
              <a:t>¶</a:t>
            </a:r>
            <a:endParaRPr sz="1300">
              <a:solidFill>
                <a:schemeClr val="hlink"/>
              </a:solidFill>
              <a:highlight>
                <a:srgbClr val="FFFFFF"/>
              </a:highlight>
              <a:latin typeface="Nunito"/>
              <a:ea typeface="Nunito"/>
              <a:cs typeface="Nunito"/>
              <a:sym typeface="Nunito"/>
            </a:endParaRPr>
          </a:p>
          <a:p>
            <a:pPr marL="0" lvl="0" indent="0" algn="l" rtl="0">
              <a:lnSpc>
                <a:spcPct val="115000"/>
              </a:lnSpc>
              <a:spcBef>
                <a:spcPts val="1400"/>
              </a:spcBef>
              <a:spcAft>
                <a:spcPts val="0"/>
              </a:spcAft>
              <a:buNone/>
            </a:pPr>
            <a:r>
              <a:rPr lang="en" sz="1300">
                <a:highlight>
                  <a:srgbClr val="FFFFFF"/>
                </a:highlight>
                <a:latin typeface="Nunito"/>
                <a:ea typeface="Nunito"/>
                <a:cs typeface="Nunito"/>
                <a:sym typeface="Nunito"/>
              </a:rPr>
              <a:t>But, when you see the r-squared value, it is 0.3475 and means only 34% chance of changing the CVD death rate by changing the smoking rate.</a:t>
            </a:r>
            <a:endParaRPr sz="1300">
              <a:highlight>
                <a:srgbClr val="FFFFFF"/>
              </a:highlight>
              <a:latin typeface="Nunito"/>
              <a:ea typeface="Nunito"/>
              <a:cs typeface="Nunito"/>
              <a:sym typeface="Nunito"/>
            </a:endParaRPr>
          </a:p>
          <a:p>
            <a:pPr marL="0" lvl="0" indent="0" algn="l" rtl="0">
              <a:spcBef>
                <a:spcPts val="400"/>
              </a:spcBef>
              <a:spcAft>
                <a:spcPts val="0"/>
              </a:spcAft>
              <a:buNone/>
            </a:pPr>
            <a:endParaRPr sz="1300">
              <a:solidFill>
                <a:schemeClr val="dk2"/>
              </a:solidFill>
              <a:latin typeface="Nunito"/>
              <a:ea typeface="Nunito"/>
              <a:cs typeface="Nunito"/>
              <a:sym typeface="Nunito"/>
            </a:endParaRPr>
          </a:p>
        </p:txBody>
      </p:sp>
      <p:pic>
        <p:nvPicPr>
          <p:cNvPr id="352" name="Google Shape;352;p24"/>
          <p:cNvPicPr preferRelativeResize="0"/>
          <p:nvPr/>
        </p:nvPicPr>
        <p:blipFill>
          <a:blip r:embed="rId5">
            <a:alphaModFix/>
          </a:blip>
          <a:stretch>
            <a:fillRect/>
          </a:stretch>
        </p:blipFill>
        <p:spPr>
          <a:xfrm>
            <a:off x="509800" y="4731725"/>
            <a:ext cx="4268525" cy="2797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25"/>
          <p:cNvSpPr txBox="1">
            <a:spLocks noGrp="1"/>
          </p:cNvSpPr>
          <p:nvPr>
            <p:ph type="title"/>
          </p:nvPr>
        </p:nvSpPr>
        <p:spPr>
          <a:xfrm>
            <a:off x="311700" y="1249225"/>
            <a:ext cx="8520600" cy="18906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t>xx%</a:t>
            </a:r>
            <a:endParaRPr/>
          </a:p>
        </p:txBody>
      </p:sp>
      <p:sp>
        <p:nvSpPr>
          <p:cNvPr id="358" name="Google Shape;358;p25"/>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r>
              <a:rPr lang="en"/>
              <a:t>Use this slide to show a major stat. It can help enforce the presentation’s main message or argument.</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62"/>
        <p:cNvGrpSpPr/>
        <p:nvPr/>
      </p:nvGrpSpPr>
      <p:grpSpPr>
        <a:xfrm>
          <a:off x="0" y="0"/>
          <a:ext cx="0" cy="0"/>
          <a:chOff x="0" y="0"/>
          <a:chExt cx="0" cy="0"/>
        </a:xfrm>
      </p:grpSpPr>
      <p:sp>
        <p:nvSpPr>
          <p:cNvPr id="363" name="Google Shape;363;p26"/>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endParaRPr/>
          </a:p>
        </p:txBody>
      </p:sp>
      <p:sp>
        <p:nvSpPr>
          <p:cNvPr id="364" name="Google Shape;364;p26"/>
          <p:cNvSpPr txBox="1"/>
          <p:nvPr/>
        </p:nvSpPr>
        <p:spPr>
          <a:xfrm>
            <a:off x="799775" y="352200"/>
            <a:ext cx="6427500" cy="997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300">
                <a:solidFill>
                  <a:schemeClr val="dk2"/>
                </a:solidFill>
                <a:latin typeface="Nunito"/>
                <a:ea typeface="Nunito"/>
                <a:cs typeface="Nunito"/>
                <a:sym typeface="Nunito"/>
              </a:rPr>
              <a:t>Cardiovascular Disease among Ethnicity</a:t>
            </a:r>
            <a:endParaRPr sz="1300">
              <a:solidFill>
                <a:schemeClr val="dk2"/>
              </a:solidFill>
              <a:latin typeface="Nunito"/>
              <a:ea typeface="Nunito"/>
              <a:cs typeface="Nunito"/>
              <a:sym typeface="Nunito"/>
            </a:endParaRPr>
          </a:p>
        </p:txBody>
      </p:sp>
      <p:pic>
        <p:nvPicPr>
          <p:cNvPr id="365" name="Google Shape;365;p26"/>
          <p:cNvPicPr preferRelativeResize="0"/>
          <p:nvPr/>
        </p:nvPicPr>
        <p:blipFill>
          <a:blip r:embed="rId3">
            <a:alphaModFix/>
          </a:blip>
          <a:stretch>
            <a:fillRect/>
          </a:stretch>
        </p:blipFill>
        <p:spPr>
          <a:xfrm>
            <a:off x="4373075" y="431475"/>
            <a:ext cx="4490476" cy="4280550"/>
          </a:xfrm>
          <a:prstGeom prst="rect">
            <a:avLst/>
          </a:prstGeom>
          <a:noFill/>
          <a:ln>
            <a:noFill/>
          </a:ln>
        </p:spPr>
      </p:pic>
      <p:sp>
        <p:nvSpPr>
          <p:cNvPr id="366" name="Google Shape;366;p26"/>
          <p:cNvSpPr txBox="1"/>
          <p:nvPr/>
        </p:nvSpPr>
        <p:spPr>
          <a:xfrm>
            <a:off x="631025" y="814450"/>
            <a:ext cx="3617400" cy="3808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sz="1300">
              <a:solidFill>
                <a:schemeClr val="dk2"/>
              </a:solidFill>
              <a:latin typeface="Nunito"/>
              <a:ea typeface="Nunito"/>
              <a:cs typeface="Nunito"/>
              <a:sym typeface="Nunito"/>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370"/>
        <p:cNvGrpSpPr/>
        <p:nvPr/>
      </p:nvGrpSpPr>
      <p:grpSpPr>
        <a:xfrm>
          <a:off x="0" y="0"/>
          <a:ext cx="0" cy="0"/>
          <a:chOff x="0" y="0"/>
          <a:chExt cx="0" cy="0"/>
        </a:xfrm>
      </p:grpSpPr>
      <p:sp>
        <p:nvSpPr>
          <p:cNvPr id="371" name="Google Shape;371;p27"/>
          <p:cNvSpPr txBox="1">
            <a:spLocks noGrp="1"/>
          </p:cNvSpPr>
          <p:nvPr>
            <p:ph type="title"/>
          </p:nvPr>
        </p:nvSpPr>
        <p:spPr>
          <a:xfrm>
            <a:off x="1388625" y="772725"/>
            <a:ext cx="6366900" cy="18633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endParaRPr/>
          </a:p>
        </p:txBody>
      </p:sp>
      <p:sp>
        <p:nvSpPr>
          <p:cNvPr id="372" name="Google Shape;372;p27"/>
          <p:cNvSpPr txBox="1">
            <a:spLocks noGrp="1"/>
          </p:cNvSpPr>
          <p:nvPr>
            <p:ph type="body" idx="1"/>
          </p:nvPr>
        </p:nvSpPr>
        <p:spPr>
          <a:xfrm>
            <a:off x="1388625" y="2712300"/>
            <a:ext cx="6366900" cy="1111200"/>
          </a:xfrm>
          <a:prstGeom prst="rect">
            <a:avLst/>
          </a:prstGeom>
        </p:spPr>
        <p:txBody>
          <a:bodyPr spcFirstLastPara="1" wrap="square" lIns="91425" tIns="91425" rIns="91425" bIns="91425" anchor="t" anchorCtr="0">
            <a:normAutofit/>
          </a:bodyPr>
          <a:lstStyle/>
          <a:p>
            <a:pPr marL="0" lvl="0" indent="0" algn="ctr" rtl="0">
              <a:spcBef>
                <a:spcPts val="0"/>
              </a:spcBef>
              <a:spcAft>
                <a:spcPts val="1200"/>
              </a:spcAft>
              <a:buNone/>
            </a:pPr>
            <a:endParaRPr/>
          </a:p>
        </p:txBody>
      </p:sp>
      <p:pic>
        <p:nvPicPr>
          <p:cNvPr id="373" name="Google Shape;373;p27"/>
          <p:cNvPicPr preferRelativeResize="0"/>
          <p:nvPr/>
        </p:nvPicPr>
        <p:blipFill>
          <a:blip r:embed="rId3">
            <a:alphaModFix/>
          </a:blip>
          <a:stretch>
            <a:fillRect/>
          </a:stretch>
        </p:blipFill>
        <p:spPr>
          <a:xfrm>
            <a:off x="4129225" y="684675"/>
            <a:ext cx="4898299" cy="3673724"/>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28"/>
          <p:cNvSpPr txBox="1">
            <a:spLocks noGrp="1"/>
          </p:cNvSpPr>
          <p:nvPr>
            <p:ph type="title"/>
          </p:nvPr>
        </p:nvSpPr>
        <p:spPr>
          <a:xfrm>
            <a:off x="1303800" y="598575"/>
            <a:ext cx="3430500" cy="1990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Final point</a:t>
            </a:r>
            <a:endParaRPr/>
          </a:p>
        </p:txBody>
      </p:sp>
      <p:sp>
        <p:nvSpPr>
          <p:cNvPr id="379" name="Google Shape;379;p28"/>
          <p:cNvSpPr txBox="1">
            <a:spLocks noGrp="1"/>
          </p:cNvSpPr>
          <p:nvPr>
            <p:ph type="subTitle" idx="1"/>
          </p:nvPr>
        </p:nvSpPr>
        <p:spPr>
          <a:xfrm>
            <a:off x="1303800" y="2743203"/>
            <a:ext cx="3430500" cy="726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 one-line description of it</a:t>
            </a:r>
            <a:endParaRPr/>
          </a:p>
        </p:txBody>
      </p:sp>
      <p:pic>
        <p:nvPicPr>
          <p:cNvPr id="380" name="Google Shape;380;p28" descr="Black and white image of ladder handles coming out of the water onto a floating dock"/>
          <p:cNvPicPr preferRelativeResize="0"/>
          <p:nvPr/>
        </p:nvPicPr>
        <p:blipFill rotWithShape="1">
          <a:blip r:embed="rId3">
            <a:alphaModFix/>
          </a:blip>
          <a:srcRect l="27777" t="2669" r="9107" b="2669"/>
          <a:stretch/>
        </p:blipFill>
        <p:spPr>
          <a:xfrm>
            <a:off x="5355300" y="1069050"/>
            <a:ext cx="3005395" cy="3005398"/>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29"/>
          <p:cNvSpPr txBox="1">
            <a:spLocks noGrp="1"/>
          </p:cNvSpPr>
          <p:nvPr>
            <p:ph type="title" idx="4294967295"/>
          </p:nvPr>
        </p:nvSpPr>
        <p:spPr>
          <a:xfrm>
            <a:off x="773700" y="1663450"/>
            <a:ext cx="7596600" cy="761700"/>
          </a:xfrm>
          <a:prstGeom prst="rect">
            <a:avLst/>
          </a:prstGeom>
        </p:spPr>
        <p:txBody>
          <a:bodyPr spcFirstLastPara="1" wrap="square" lIns="91425" tIns="91425" rIns="91425" bIns="91425" anchor="ctr" anchorCtr="0">
            <a:normAutofit/>
          </a:bodyPr>
          <a:lstStyle/>
          <a:p>
            <a:pPr marL="0" lvl="0" indent="0" algn="ctr" rtl="0">
              <a:spcBef>
                <a:spcPts val="0"/>
              </a:spcBef>
              <a:spcAft>
                <a:spcPts val="0"/>
              </a:spcAft>
              <a:buNone/>
            </a:pPr>
            <a:r>
              <a:rPr lang="en">
                <a:solidFill>
                  <a:schemeClr val="lt2"/>
                </a:solidFill>
              </a:rPr>
              <a:t>“This is a super-important quote”</a:t>
            </a:r>
            <a:endParaRPr>
              <a:solidFill>
                <a:schemeClr val="lt2"/>
              </a:solidFill>
            </a:endParaRPr>
          </a:p>
        </p:txBody>
      </p:sp>
      <p:cxnSp>
        <p:nvCxnSpPr>
          <p:cNvPr id="386" name="Google Shape;386;p29"/>
          <p:cNvCxnSpPr/>
          <p:nvPr/>
        </p:nvCxnSpPr>
        <p:spPr>
          <a:xfrm>
            <a:off x="4295550" y="2693400"/>
            <a:ext cx="552900" cy="0"/>
          </a:xfrm>
          <a:prstGeom prst="straightConnector1">
            <a:avLst/>
          </a:prstGeom>
          <a:noFill/>
          <a:ln w="28575" cap="flat" cmpd="sng">
            <a:solidFill>
              <a:schemeClr val="dk1"/>
            </a:solidFill>
            <a:prstDash val="solid"/>
            <a:round/>
            <a:headEnd type="none" w="sm" len="sm"/>
            <a:tailEnd type="none" w="sm" len="sm"/>
          </a:ln>
        </p:spPr>
      </p:cxnSp>
      <p:sp>
        <p:nvSpPr>
          <p:cNvPr id="387" name="Google Shape;387;p29"/>
          <p:cNvSpPr txBox="1">
            <a:spLocks noGrp="1"/>
          </p:cNvSpPr>
          <p:nvPr>
            <p:ph type="body" idx="4294967295"/>
          </p:nvPr>
        </p:nvSpPr>
        <p:spPr>
          <a:xfrm>
            <a:off x="773700" y="2961650"/>
            <a:ext cx="7596600" cy="518400"/>
          </a:xfrm>
          <a:prstGeom prst="rect">
            <a:avLst/>
          </a:prstGeom>
        </p:spPr>
        <p:txBody>
          <a:bodyPr spcFirstLastPara="1" wrap="square" lIns="91425" tIns="91425" rIns="91425" bIns="91425" anchor="t" anchorCtr="0">
            <a:normAutofit/>
          </a:bodyPr>
          <a:lstStyle/>
          <a:p>
            <a:pPr marL="0" lvl="0" indent="0" algn="ctr" rtl="0">
              <a:lnSpc>
                <a:spcPct val="100000"/>
              </a:lnSpc>
              <a:spcBef>
                <a:spcPts val="0"/>
              </a:spcBef>
              <a:spcAft>
                <a:spcPts val="0"/>
              </a:spcAft>
              <a:buNone/>
            </a:pPr>
            <a:r>
              <a:rPr lang="en"/>
              <a:t>- From an expert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91"/>
        <p:cNvGrpSpPr/>
        <p:nvPr/>
      </p:nvGrpSpPr>
      <p:grpSpPr>
        <a:xfrm>
          <a:off x="0" y="0"/>
          <a:ext cx="0" cy="0"/>
          <a:chOff x="0" y="0"/>
          <a:chExt cx="0" cy="0"/>
        </a:xfrm>
      </p:grpSpPr>
      <p:sp>
        <p:nvSpPr>
          <p:cNvPr id="392" name="Google Shape;392;p30"/>
          <p:cNvSpPr txBox="1">
            <a:spLocks noGrp="1"/>
          </p:cNvSpPr>
          <p:nvPr>
            <p:ph type="title"/>
          </p:nvPr>
        </p:nvSpPr>
        <p:spPr>
          <a:xfrm>
            <a:off x="824000" y="763600"/>
            <a:ext cx="5857800" cy="3573300"/>
          </a:xfrm>
          <a:prstGeom prst="rect">
            <a:avLst/>
          </a:prstGeom>
        </p:spPr>
        <p:txBody>
          <a:bodyPr spcFirstLastPara="1" wrap="square" lIns="91425" tIns="91425" rIns="91425" bIns="91425" anchor="ctr" anchorCtr="0">
            <a:normAutofit fontScale="90000"/>
          </a:bodyPr>
          <a:lstStyle/>
          <a:p>
            <a:pPr marL="0" lvl="0" indent="0" algn="l" rtl="0">
              <a:spcBef>
                <a:spcPts val="0"/>
              </a:spcBef>
              <a:spcAft>
                <a:spcPts val="0"/>
              </a:spcAft>
              <a:buNone/>
            </a:pPr>
            <a:r>
              <a:rPr lang="en" sz="4800"/>
              <a:t>This is the most important takeaway that everyone has to remember.</a:t>
            </a:r>
            <a:endParaRPr sz="480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76"/>
        <p:cNvGrpSpPr/>
        <p:nvPr/>
      </p:nvGrpSpPr>
      <p:grpSpPr>
        <a:xfrm>
          <a:off x="0" y="0"/>
          <a:ext cx="0" cy="0"/>
          <a:chOff x="0" y="0"/>
          <a:chExt cx="0" cy="0"/>
        </a:xfrm>
      </p:grpSpPr>
      <p:sp>
        <p:nvSpPr>
          <p:cNvPr id="277" name="Google Shape;277;p13"/>
          <p:cNvSpPr txBox="1">
            <a:spLocks noGrp="1"/>
          </p:cNvSpPr>
          <p:nvPr>
            <p:ph type="ctrTitle"/>
          </p:nvPr>
        </p:nvSpPr>
        <p:spPr>
          <a:xfrm>
            <a:off x="449926" y="186795"/>
            <a:ext cx="8617874" cy="942350"/>
          </a:xfrm>
          <a:prstGeom prst="rect">
            <a:avLst/>
          </a:prstGeom>
        </p:spPr>
        <p:txBody>
          <a:bodyPr spcFirstLastPara="1" wrap="square" lIns="91425" tIns="91425" rIns="91425" bIns="91425" anchor="ctr" anchorCtr="0">
            <a:normAutofit/>
          </a:bodyPr>
          <a:lstStyle/>
          <a:p>
            <a:pPr marL="0" lvl="0" indent="0" algn="l" rtl="0">
              <a:spcBef>
                <a:spcPts val="0"/>
              </a:spcBef>
              <a:spcAft>
                <a:spcPts val="0"/>
              </a:spcAft>
              <a:buNone/>
            </a:pPr>
            <a:r>
              <a:rPr lang="en" sz="2000" dirty="0"/>
              <a:t>Cardiovascular Disease Death Rates Analysys in the United States</a:t>
            </a:r>
            <a:endParaRPr sz="2000" dirty="0"/>
          </a:p>
        </p:txBody>
      </p:sp>
      <p:sp>
        <p:nvSpPr>
          <p:cNvPr id="278" name="Google Shape;278;p13"/>
          <p:cNvSpPr txBox="1">
            <a:spLocks noGrp="1"/>
          </p:cNvSpPr>
          <p:nvPr>
            <p:ph type="subTitle" idx="1"/>
          </p:nvPr>
        </p:nvSpPr>
        <p:spPr>
          <a:xfrm>
            <a:off x="824000" y="3596300"/>
            <a:ext cx="4255500" cy="695400"/>
          </a:xfrm>
          <a:prstGeom prst="rect">
            <a:avLst/>
          </a:prstGeom>
        </p:spPr>
        <p:txBody>
          <a:bodyPr spcFirstLastPara="1" wrap="square" lIns="91425" tIns="91425" rIns="91425" bIns="91425" anchor="t" anchorCtr="0">
            <a:normAutofit fontScale="85000" lnSpcReduction="20000"/>
          </a:bodyPr>
          <a:lstStyle/>
          <a:p>
            <a:pPr marL="0" lvl="0" indent="0" algn="l" rtl="0">
              <a:spcBef>
                <a:spcPts val="0"/>
              </a:spcBef>
              <a:spcAft>
                <a:spcPts val="0"/>
              </a:spcAft>
              <a:buNone/>
            </a:pPr>
            <a:r>
              <a:rPr lang="en" sz="2400"/>
              <a:t>By: Julia, Walgama, Meredith, Chelsea</a:t>
            </a:r>
            <a:endParaRPr sz="24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31"/>
          <p:cNvSpPr txBox="1">
            <a:spLocks noGrp="1"/>
          </p:cNvSpPr>
          <p:nvPr>
            <p:ph type="title"/>
          </p:nvPr>
        </p:nvSpPr>
        <p:spPr>
          <a:xfrm>
            <a:off x="1303800" y="598575"/>
            <a:ext cx="3312000" cy="15900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3000"/>
              <a:t>Thanks!</a:t>
            </a:r>
            <a:endParaRPr sz="3000"/>
          </a:p>
        </p:txBody>
      </p:sp>
      <p:sp>
        <p:nvSpPr>
          <p:cNvPr id="398" name="Google Shape;398;p31"/>
          <p:cNvSpPr txBox="1">
            <a:spLocks noGrp="1"/>
          </p:cNvSpPr>
          <p:nvPr>
            <p:ph type="body" idx="1"/>
          </p:nvPr>
        </p:nvSpPr>
        <p:spPr>
          <a:xfrm>
            <a:off x="1303800" y="2309675"/>
            <a:ext cx="3312000" cy="2221800"/>
          </a:xfrm>
          <a:prstGeom prst="rect">
            <a:avLst/>
          </a:prstGeom>
        </p:spPr>
        <p:txBody>
          <a:bodyPr spcFirstLastPara="1" wrap="square" lIns="91425" tIns="91425" rIns="91425" bIns="91425" anchor="t" anchorCtr="0">
            <a:normAutofit fontScale="92500"/>
          </a:bodyPr>
          <a:lstStyle/>
          <a:p>
            <a:pPr marL="0" lvl="0" indent="0" algn="l" rtl="0">
              <a:spcBef>
                <a:spcPts val="0"/>
              </a:spcBef>
              <a:spcAft>
                <a:spcPts val="0"/>
              </a:spcAft>
              <a:buNone/>
            </a:pPr>
            <a:r>
              <a:rPr lang="en" sz="1400"/>
              <a:t>Contact us:</a:t>
            </a:r>
            <a:endParaRPr sz="1400"/>
          </a:p>
          <a:p>
            <a:pPr marL="0" lvl="0" indent="0" algn="l" rtl="0">
              <a:spcBef>
                <a:spcPts val="1200"/>
              </a:spcBef>
              <a:spcAft>
                <a:spcPts val="0"/>
              </a:spcAft>
              <a:buNone/>
            </a:pPr>
            <a:r>
              <a:rPr lang="en" sz="1400"/>
              <a:t>Your Company</a:t>
            </a:r>
            <a:endParaRPr sz="1400"/>
          </a:p>
          <a:p>
            <a:pPr marL="0" lvl="0" indent="0" algn="l" rtl="0">
              <a:spcBef>
                <a:spcPts val="0"/>
              </a:spcBef>
              <a:spcAft>
                <a:spcPts val="0"/>
              </a:spcAft>
              <a:buNone/>
            </a:pPr>
            <a:r>
              <a:rPr lang="en" sz="1400"/>
              <a:t>123 Your Street</a:t>
            </a:r>
            <a:endParaRPr sz="1400"/>
          </a:p>
          <a:p>
            <a:pPr marL="0" lvl="0" indent="0" algn="l" rtl="0">
              <a:spcBef>
                <a:spcPts val="0"/>
              </a:spcBef>
              <a:spcAft>
                <a:spcPts val="0"/>
              </a:spcAft>
              <a:buNone/>
            </a:pPr>
            <a:r>
              <a:rPr lang="en" sz="1400"/>
              <a:t>Your City, ST 12345</a:t>
            </a:r>
            <a:endParaRPr sz="1400"/>
          </a:p>
          <a:p>
            <a:pPr marL="0" lvl="0" indent="0" algn="l" rtl="0">
              <a:spcBef>
                <a:spcPts val="1200"/>
              </a:spcBef>
              <a:spcAft>
                <a:spcPts val="0"/>
              </a:spcAft>
              <a:buNone/>
            </a:pPr>
            <a:r>
              <a:rPr lang="en" sz="1400"/>
              <a:t>no_reply@example.com</a:t>
            </a:r>
            <a:endParaRPr sz="1400"/>
          </a:p>
          <a:p>
            <a:pPr marL="0" lvl="0" indent="0" algn="l" rtl="0">
              <a:spcBef>
                <a:spcPts val="0"/>
              </a:spcBef>
              <a:spcAft>
                <a:spcPts val="0"/>
              </a:spcAft>
              <a:buNone/>
            </a:pPr>
            <a:r>
              <a:rPr lang="en" sz="1400" u="sng">
                <a:hlinkClick r:id="rId3"/>
              </a:rPr>
              <a:t>www.example.com</a:t>
            </a:r>
            <a:endParaRPr sz="1400"/>
          </a:p>
          <a:p>
            <a:pPr marL="0" lvl="0" indent="0" algn="l" rtl="0">
              <a:spcBef>
                <a:spcPts val="0"/>
              </a:spcBef>
              <a:spcAft>
                <a:spcPts val="0"/>
              </a:spcAft>
              <a:buNone/>
            </a:pPr>
            <a:endParaRPr sz="1400"/>
          </a:p>
          <a:p>
            <a:pPr marL="0" lvl="0" indent="0" algn="l" rtl="0">
              <a:spcBef>
                <a:spcPts val="0"/>
              </a:spcBef>
              <a:spcAft>
                <a:spcPts val="0"/>
              </a:spcAft>
              <a:buNone/>
            </a:pPr>
            <a:r>
              <a:rPr lang="en" sz="1400"/>
              <a:t> </a:t>
            </a:r>
            <a:endParaRPr sz="1400"/>
          </a:p>
        </p:txBody>
      </p:sp>
      <p:pic>
        <p:nvPicPr>
          <p:cNvPr id="399" name="Google Shape;399;p31" descr="Black and white upward shot of Golden Gate Bridge"/>
          <p:cNvPicPr preferRelativeResize="0"/>
          <p:nvPr/>
        </p:nvPicPr>
        <p:blipFill rotWithShape="1">
          <a:blip r:embed="rId4">
            <a:alphaModFix/>
          </a:blip>
          <a:srcRect l="19071" t="9" r="4853"/>
          <a:stretch/>
        </p:blipFill>
        <p:spPr>
          <a:xfrm>
            <a:off x="3274676" y="0"/>
            <a:ext cx="5869325" cy="514350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sp>
        <p:nvSpPr>
          <p:cNvPr id="283" name="Google Shape;283;p14"/>
          <p:cNvSpPr txBox="1">
            <a:spLocks noGrp="1"/>
          </p:cNvSpPr>
          <p:nvPr>
            <p:ph type="title"/>
          </p:nvPr>
        </p:nvSpPr>
        <p:spPr>
          <a:xfrm>
            <a:off x="460950" y="483025"/>
            <a:ext cx="8222100" cy="976500"/>
          </a:xfrm>
          <a:prstGeom prst="rect">
            <a:avLst/>
          </a:prstGeom>
        </p:spPr>
        <p:txBody>
          <a:bodyPr spcFirstLastPara="1" wrap="square" lIns="91425" tIns="91425" rIns="91425" bIns="91425" anchor="ctr" anchorCtr="0">
            <a:normAutofit/>
          </a:bodyPr>
          <a:lstStyle/>
          <a:p>
            <a:pPr marL="1828800" lvl="0" indent="457200" algn="l" rtl="0">
              <a:spcBef>
                <a:spcPts val="0"/>
              </a:spcBef>
              <a:spcAft>
                <a:spcPts val="0"/>
              </a:spcAft>
              <a:buNone/>
            </a:pPr>
            <a:r>
              <a:rPr lang="en"/>
              <a:t>Background</a:t>
            </a:r>
            <a:endParaRPr/>
          </a:p>
        </p:txBody>
      </p:sp>
      <p:sp>
        <p:nvSpPr>
          <p:cNvPr id="284" name="Google Shape;284;p14"/>
          <p:cNvSpPr txBox="1"/>
          <p:nvPr/>
        </p:nvSpPr>
        <p:spPr>
          <a:xfrm>
            <a:off x="400375" y="1588575"/>
            <a:ext cx="7400400" cy="229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450">
                <a:solidFill>
                  <a:srgbClr val="333333"/>
                </a:solidFill>
                <a:latin typeface="Georgia"/>
                <a:ea typeface="Georgia"/>
                <a:cs typeface="Georgia"/>
                <a:sym typeface="Georgia"/>
              </a:rPr>
              <a:t>CVD disease (CVD) is one of the most serious health issues and leading cause of sudden death in the worldwide. It is a common issue in both developed countries and developing countries. Risk factors for the CVD basically categorize demographic, socioeconomic, behavioral, environmental, and physiological factors. But there may be some other factors that matter.</a:t>
            </a:r>
            <a:endParaRPr sz="1450">
              <a:solidFill>
                <a:srgbClr val="333333"/>
              </a:solidFill>
              <a:latin typeface="Georgia"/>
              <a:ea typeface="Georgia"/>
              <a:cs typeface="Georgia"/>
              <a:sym typeface="Georgia"/>
            </a:endParaRPr>
          </a:p>
          <a:p>
            <a:pPr marL="0" lvl="0" indent="0" algn="l" rtl="0">
              <a:lnSpc>
                <a:spcPct val="115000"/>
              </a:lnSpc>
              <a:spcBef>
                <a:spcPts val="1200"/>
              </a:spcBef>
              <a:spcAft>
                <a:spcPts val="0"/>
              </a:spcAft>
              <a:buNone/>
            </a:pPr>
            <a:r>
              <a:rPr lang="en" sz="1450">
                <a:solidFill>
                  <a:srgbClr val="333333"/>
                </a:solidFill>
                <a:latin typeface="Georgia"/>
                <a:ea typeface="Georgia"/>
                <a:cs typeface="Georgia"/>
                <a:sym typeface="Georgia"/>
              </a:rPr>
              <a:t>There for it is very important to gather and analyze CVD death information  to make any decision on minimizing CVD death rates.  </a:t>
            </a:r>
            <a:endParaRPr sz="1450">
              <a:solidFill>
                <a:srgbClr val="333333"/>
              </a:solidFill>
              <a:latin typeface="Georgia"/>
              <a:ea typeface="Georgia"/>
              <a:cs typeface="Georgia"/>
              <a:sym typeface="Georgia"/>
            </a:endParaRPr>
          </a:p>
          <a:p>
            <a:pPr marL="0" lvl="0" indent="0" algn="l" rtl="0">
              <a:spcBef>
                <a:spcPts val="1200"/>
              </a:spcBef>
              <a:spcAft>
                <a:spcPts val="0"/>
              </a:spcAft>
              <a:buNone/>
            </a:pPr>
            <a:endParaRPr sz="1800">
              <a:solidFill>
                <a:schemeClr val="lt2"/>
              </a:solidFill>
              <a:latin typeface="Roboto"/>
              <a:ea typeface="Roboto"/>
              <a:cs typeface="Roboto"/>
              <a:sym typeface="Roboto"/>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Google Shape;289;p15"/>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Scope of the project</a:t>
            </a:r>
            <a:endParaRPr/>
          </a:p>
        </p:txBody>
      </p:sp>
      <p:sp>
        <p:nvSpPr>
          <p:cNvPr id="290" name="Google Shape;290;p15"/>
          <p:cNvSpPr txBox="1">
            <a:spLocks noGrp="1"/>
          </p:cNvSpPr>
          <p:nvPr>
            <p:ph type="body" idx="1"/>
          </p:nvPr>
        </p:nvSpPr>
        <p:spPr>
          <a:xfrm>
            <a:off x="1303800" y="1343175"/>
            <a:ext cx="7030500" cy="3188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350">
                <a:solidFill>
                  <a:srgbClr val="333333"/>
                </a:solidFill>
                <a:highlight>
                  <a:srgbClr val="FFFFFF"/>
                </a:highlight>
                <a:latin typeface="Georgia"/>
                <a:ea typeface="Georgia"/>
                <a:cs typeface="Georgia"/>
                <a:sym typeface="Georgia"/>
              </a:rPr>
              <a:t>In this project analysis is limited to the counties only in United States of America (USA). Further analysis is limited to the demographic risk factor among various risk factors associated with the CVD death rate.</a:t>
            </a:r>
            <a:endParaRPr sz="1350">
              <a:solidFill>
                <a:srgbClr val="333333"/>
              </a:solidFill>
              <a:highlight>
                <a:srgbClr val="FFFFFF"/>
              </a:highlight>
              <a:latin typeface="Georgia"/>
              <a:ea typeface="Georgia"/>
              <a:cs typeface="Georgia"/>
              <a:sym typeface="Georgia"/>
            </a:endParaRPr>
          </a:p>
          <a:p>
            <a:pPr marL="0" lvl="0" indent="0" algn="l" rtl="0">
              <a:spcBef>
                <a:spcPts val="600"/>
              </a:spcBef>
              <a:spcAft>
                <a:spcPts val="0"/>
              </a:spcAft>
              <a:buNone/>
            </a:pPr>
            <a:endParaRPr sz="1350">
              <a:solidFill>
                <a:srgbClr val="333333"/>
              </a:solidFill>
              <a:highlight>
                <a:srgbClr val="FFFFFF"/>
              </a:highlight>
              <a:latin typeface="Georgia"/>
              <a:ea typeface="Georgia"/>
              <a:cs typeface="Georgia"/>
              <a:sym typeface="Georgia"/>
            </a:endParaRPr>
          </a:p>
          <a:p>
            <a:pPr marL="0" lvl="0" indent="0" algn="l" rtl="0">
              <a:spcBef>
                <a:spcPts val="600"/>
              </a:spcBef>
              <a:spcAft>
                <a:spcPts val="0"/>
              </a:spcAft>
              <a:buNone/>
            </a:pPr>
            <a:r>
              <a:rPr lang="en" sz="1350">
                <a:solidFill>
                  <a:srgbClr val="333333"/>
                </a:solidFill>
                <a:highlight>
                  <a:srgbClr val="FFFFFF"/>
                </a:highlight>
                <a:latin typeface="Georgia"/>
                <a:ea typeface="Georgia"/>
                <a:cs typeface="Georgia"/>
                <a:sym typeface="Georgia"/>
              </a:rPr>
              <a:t>We pulled our data for this analysis from catalog.data.gov.</a:t>
            </a:r>
            <a:endParaRPr sz="1350">
              <a:solidFill>
                <a:srgbClr val="333333"/>
              </a:solidFill>
              <a:highlight>
                <a:srgbClr val="FFFFFF"/>
              </a:highlight>
              <a:latin typeface="Georgia"/>
              <a:ea typeface="Georgia"/>
              <a:cs typeface="Georgia"/>
              <a:sym typeface="Georgia"/>
            </a:endParaRPr>
          </a:p>
          <a:p>
            <a:pPr marL="0" lvl="0" indent="0" algn="l" rtl="0">
              <a:spcBef>
                <a:spcPts val="600"/>
              </a:spcBef>
              <a:spcAft>
                <a:spcPts val="0"/>
              </a:spcAft>
              <a:buNone/>
            </a:pPr>
            <a:r>
              <a:rPr lang="en" sz="1350">
                <a:solidFill>
                  <a:srgbClr val="333333"/>
                </a:solidFill>
                <a:highlight>
                  <a:srgbClr val="FFFFFF"/>
                </a:highlight>
                <a:latin typeface="Georgia"/>
                <a:ea typeface="Georgia"/>
                <a:cs typeface="Georgia"/>
                <a:sym typeface="Georgia"/>
              </a:rPr>
              <a:t>Smoking rates </a:t>
            </a:r>
            <a:endParaRPr sz="1350">
              <a:solidFill>
                <a:srgbClr val="333333"/>
              </a:solidFill>
              <a:highlight>
                <a:srgbClr val="FFFFFF"/>
              </a:highlight>
              <a:latin typeface="Georgia"/>
              <a:ea typeface="Georgia"/>
              <a:cs typeface="Georgia"/>
              <a:sym typeface="Georgia"/>
            </a:endParaRPr>
          </a:p>
          <a:p>
            <a:pPr marL="0" lvl="0" indent="0" algn="l" rtl="0">
              <a:spcBef>
                <a:spcPts val="600"/>
              </a:spcBef>
              <a:spcAft>
                <a:spcPts val="0"/>
              </a:spcAft>
              <a:buNone/>
            </a:pPr>
            <a:r>
              <a:rPr lang="en" sz="1350" i="1">
                <a:solidFill>
                  <a:srgbClr val="333333"/>
                </a:solidFill>
                <a:highlight>
                  <a:srgbClr val="FFFFFF"/>
                </a:highlight>
                <a:latin typeface="Georgia"/>
                <a:ea typeface="Georgia"/>
                <a:cs typeface="Georgia"/>
                <a:sym typeface="Georgia"/>
              </a:rPr>
              <a:t>“https://www.lung.org/research/trends-in-lung-disease/tobacco-trends-brief/rates-by-state#item-915365502</a:t>
            </a:r>
            <a:r>
              <a:rPr lang="en" sz="1350">
                <a:solidFill>
                  <a:srgbClr val="333333"/>
                </a:solidFill>
                <a:highlight>
                  <a:srgbClr val="FFFFFF"/>
                </a:highlight>
                <a:latin typeface="Georgia"/>
                <a:ea typeface="Georgia"/>
                <a:cs typeface="Georgia"/>
                <a:sym typeface="Georgia"/>
              </a:rPr>
              <a:t>”</a:t>
            </a:r>
            <a:endParaRPr sz="1350">
              <a:solidFill>
                <a:srgbClr val="333333"/>
              </a:solidFill>
              <a:highlight>
                <a:srgbClr val="FFFFFF"/>
              </a:highlight>
              <a:latin typeface="Georgia"/>
              <a:ea typeface="Georgia"/>
              <a:cs typeface="Georgia"/>
              <a:sym typeface="Georgia"/>
            </a:endParaRPr>
          </a:p>
          <a:p>
            <a:pPr marL="0" lvl="0" indent="0" algn="l" rtl="0">
              <a:spcBef>
                <a:spcPts val="600"/>
              </a:spcBef>
              <a:spcAft>
                <a:spcPts val="0"/>
              </a:spcAft>
              <a:buNone/>
            </a:pPr>
            <a:endParaRPr sz="1350">
              <a:solidFill>
                <a:srgbClr val="333333"/>
              </a:solidFill>
              <a:highlight>
                <a:srgbClr val="FFFFFF"/>
              </a:highlight>
              <a:latin typeface="Georgia"/>
              <a:ea typeface="Georgia"/>
              <a:cs typeface="Georgia"/>
              <a:sym typeface="Georgia"/>
            </a:endParaRPr>
          </a:p>
          <a:p>
            <a:pPr marL="0" lvl="0" indent="0" algn="l" rtl="0">
              <a:spcBef>
                <a:spcPts val="600"/>
              </a:spcBef>
              <a:spcAft>
                <a:spcPts val="0"/>
              </a:spcAft>
              <a:buNone/>
            </a:pPr>
            <a:endParaRPr sz="1350">
              <a:solidFill>
                <a:srgbClr val="333333"/>
              </a:solidFill>
              <a:highlight>
                <a:srgbClr val="FFFFFF"/>
              </a:highlight>
              <a:latin typeface="Georgia"/>
              <a:ea typeface="Georgia"/>
              <a:cs typeface="Georgia"/>
              <a:sym typeface="Georgia"/>
            </a:endParaRPr>
          </a:p>
          <a:p>
            <a:pPr marL="0" lvl="0" indent="0" algn="l" rtl="0">
              <a:spcBef>
                <a:spcPts val="600"/>
              </a:spcBef>
              <a:spcAft>
                <a:spcPts val="0"/>
              </a:spcAft>
              <a:buNone/>
            </a:pPr>
            <a:endParaRPr sz="1350">
              <a:solidFill>
                <a:srgbClr val="333333"/>
              </a:solidFill>
              <a:highlight>
                <a:srgbClr val="FFFFFF"/>
              </a:highlight>
              <a:latin typeface="Georgia"/>
              <a:ea typeface="Georgia"/>
              <a:cs typeface="Georgia"/>
              <a:sym typeface="Georgia"/>
            </a:endParaRPr>
          </a:p>
          <a:p>
            <a:pPr marL="0" lvl="0" indent="0" algn="l" rtl="0">
              <a:spcBef>
                <a:spcPts val="600"/>
              </a:spcBef>
              <a:spcAft>
                <a:spcPts val="0"/>
              </a:spcAft>
              <a:buNone/>
            </a:pPr>
            <a:endParaRPr sz="1350">
              <a:solidFill>
                <a:srgbClr val="333333"/>
              </a:solidFill>
              <a:highlight>
                <a:srgbClr val="FFFFFF"/>
              </a:highlight>
              <a:latin typeface="Georgia"/>
              <a:ea typeface="Georgia"/>
              <a:cs typeface="Georgia"/>
              <a:sym typeface="Georgia"/>
            </a:endParaRPr>
          </a:p>
          <a:p>
            <a:pPr marL="0" lvl="0" indent="0" algn="l" rtl="0">
              <a:spcBef>
                <a:spcPts val="600"/>
              </a:spcBef>
              <a:spcAft>
                <a:spcPts val="12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94"/>
        <p:cNvGrpSpPr/>
        <p:nvPr/>
      </p:nvGrpSpPr>
      <p:grpSpPr>
        <a:xfrm>
          <a:off x="0" y="0"/>
          <a:ext cx="0" cy="0"/>
          <a:chOff x="0" y="0"/>
          <a:chExt cx="0" cy="0"/>
        </a:xfrm>
      </p:grpSpPr>
      <p:sp>
        <p:nvSpPr>
          <p:cNvPr id="295" name="Google Shape;295;p16"/>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Areas of analysis</a:t>
            </a:r>
            <a:endParaRPr/>
          </a:p>
        </p:txBody>
      </p:sp>
      <p:sp>
        <p:nvSpPr>
          <p:cNvPr id="296" name="Google Shape;296;p16"/>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457200" lvl="0" indent="-311150" algn="l" rtl="0">
              <a:spcBef>
                <a:spcPts val="0"/>
              </a:spcBef>
              <a:spcAft>
                <a:spcPts val="0"/>
              </a:spcAft>
              <a:buSzPts val="1300"/>
              <a:buAutoNum type="arabicPeriod"/>
            </a:pPr>
            <a:r>
              <a:rPr lang="en"/>
              <a:t>Breakdown of the country overall, breakdown of MN Counties</a:t>
            </a:r>
            <a:endParaRPr/>
          </a:p>
          <a:p>
            <a:pPr marL="457200" lvl="0" indent="-311150" algn="l" rtl="0">
              <a:spcBef>
                <a:spcPts val="0"/>
              </a:spcBef>
              <a:spcAft>
                <a:spcPts val="0"/>
              </a:spcAft>
              <a:buSzPts val="1300"/>
              <a:buAutoNum type="arabicPeriod"/>
            </a:pPr>
            <a:r>
              <a:rPr lang="en"/>
              <a:t>Breakdown of ethnicity </a:t>
            </a:r>
            <a:endParaRPr/>
          </a:p>
          <a:p>
            <a:pPr marL="457200" lvl="0" indent="-311150" algn="l" rtl="0">
              <a:spcBef>
                <a:spcPts val="0"/>
              </a:spcBef>
              <a:spcAft>
                <a:spcPts val="0"/>
              </a:spcAft>
              <a:buSzPts val="1300"/>
              <a:buAutoNum type="arabicPeriod"/>
            </a:pPr>
            <a:r>
              <a:rPr lang="en"/>
              <a:t>Geographical distribution of CVD death rates </a:t>
            </a:r>
            <a:endParaRPr/>
          </a:p>
          <a:p>
            <a:pPr marL="457200" lvl="0" indent="-311150" algn="l" rtl="0">
              <a:spcBef>
                <a:spcPts val="0"/>
              </a:spcBef>
              <a:spcAft>
                <a:spcPts val="0"/>
              </a:spcAft>
              <a:buSzPts val="1300"/>
              <a:buAutoNum type="arabicPeriod"/>
            </a:pPr>
            <a:r>
              <a:rPr lang="en"/>
              <a:t>Correlation between CVD death and smoking</a:t>
            </a:r>
            <a:endParaRPr/>
          </a:p>
          <a:p>
            <a:pPr marL="457200" lvl="0" indent="-311150" algn="l" rtl="0">
              <a:spcBef>
                <a:spcPts val="0"/>
              </a:spcBef>
              <a:spcAft>
                <a:spcPts val="0"/>
              </a:spcAft>
              <a:buSzPts val="1300"/>
              <a:buAutoNum type="arabicPeriod"/>
            </a:pPr>
            <a:r>
              <a:rPr lang="en"/>
              <a:t>Breakdown of CVD death rates and gender</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00"/>
        <p:cNvGrpSpPr/>
        <p:nvPr/>
      </p:nvGrpSpPr>
      <p:grpSpPr>
        <a:xfrm>
          <a:off x="0" y="0"/>
          <a:ext cx="0" cy="0"/>
          <a:chOff x="0" y="0"/>
          <a:chExt cx="0" cy="0"/>
        </a:xfrm>
      </p:grpSpPr>
      <p:sp>
        <p:nvSpPr>
          <p:cNvPr id="301" name="Google Shape;301;p17"/>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Cleaning the Data</a:t>
            </a:r>
            <a:endParaRPr/>
          </a:p>
        </p:txBody>
      </p:sp>
      <p:sp>
        <p:nvSpPr>
          <p:cNvPr id="302" name="Google Shape;302;p17"/>
          <p:cNvSpPr txBox="1">
            <a:spLocks noGrp="1"/>
          </p:cNvSpPr>
          <p:nvPr>
            <p:ph type="body" idx="1"/>
          </p:nvPr>
        </p:nvSpPr>
        <p:spPr>
          <a:xfrm>
            <a:off x="1303800" y="1990050"/>
            <a:ext cx="7030500" cy="25416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We started cleaning our data by keeping only Age-adjusted and Spatially Smoothed, 3-year Average Rate. We removed the insufficient data, anything that was empty.</a:t>
            </a:r>
            <a:endParaRPr/>
          </a:p>
          <a:p>
            <a:pPr marL="0" lvl="0" indent="0" algn="l" rtl="0">
              <a:spcBef>
                <a:spcPts val="1200"/>
              </a:spcBef>
              <a:spcAft>
                <a:spcPts val="1200"/>
              </a:spcAft>
              <a:buNone/>
            </a:pPr>
            <a:r>
              <a:rPr lang="en"/>
              <a:t>We renamed and removed some of the columns that were not needed for the analysis. This was done for easier reading of the data and minimizing the size for the dataset.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p18"/>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States Breakdown</a:t>
            </a:r>
            <a:endParaRPr/>
          </a:p>
        </p:txBody>
      </p:sp>
      <p:sp>
        <p:nvSpPr>
          <p:cNvPr id="308" name="Google Shape;308;p18"/>
          <p:cNvSpPr txBox="1">
            <a:spLocks noGrp="1"/>
          </p:cNvSpPr>
          <p:nvPr>
            <p:ph type="body" idx="1"/>
          </p:nvPr>
        </p:nvSpPr>
        <p:spPr>
          <a:xfrm>
            <a:off x="1303800" y="1194525"/>
            <a:ext cx="7030500" cy="33372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100">
                <a:solidFill>
                  <a:srgbClr val="000000"/>
                </a:solidFill>
                <a:latin typeface="Arial"/>
                <a:ea typeface="Arial"/>
                <a:cs typeface="Arial"/>
                <a:sym typeface="Arial"/>
              </a:rPr>
              <a:t>Questions to be answered what part of MN had the highest rate of death from CV disease and how did MN compare to other states. The country average for death rates from CV was 364, MN is below with an average is 262.</a:t>
            </a:r>
            <a:endParaRPr sz="1100">
              <a:solidFill>
                <a:srgbClr val="000000"/>
              </a:solidFill>
              <a:latin typeface="Arial"/>
              <a:ea typeface="Arial"/>
              <a:cs typeface="Arial"/>
              <a:sym typeface="Arial"/>
            </a:endParaRPr>
          </a:p>
          <a:p>
            <a:pPr marL="0" lvl="0" indent="0" algn="l" rtl="0">
              <a:spcBef>
                <a:spcPts val="1200"/>
              </a:spcBef>
              <a:spcAft>
                <a:spcPts val="0"/>
              </a:spcAft>
              <a:buNone/>
            </a:pPr>
            <a:endParaRPr sz="1100">
              <a:solidFill>
                <a:srgbClr val="000000"/>
              </a:solidFill>
              <a:latin typeface="Arial"/>
              <a:ea typeface="Arial"/>
              <a:cs typeface="Arial"/>
              <a:sym typeface="Arial"/>
            </a:endParaRPr>
          </a:p>
          <a:p>
            <a:pPr marL="0" lvl="0" indent="0" algn="l" rtl="0">
              <a:lnSpc>
                <a:spcPct val="150000"/>
              </a:lnSpc>
              <a:spcBef>
                <a:spcPts val="800"/>
              </a:spcBef>
              <a:spcAft>
                <a:spcPts val="0"/>
              </a:spcAft>
              <a:buNone/>
            </a:pPr>
            <a:endParaRPr sz="1200">
              <a:solidFill>
                <a:srgbClr val="2B2B2B"/>
              </a:solidFill>
              <a:latin typeface="Roboto"/>
              <a:ea typeface="Roboto"/>
              <a:cs typeface="Roboto"/>
              <a:sym typeface="Roboto"/>
            </a:endParaRPr>
          </a:p>
          <a:p>
            <a:pPr marL="457200" lvl="0" indent="0" algn="l" rtl="0">
              <a:lnSpc>
                <a:spcPct val="150000"/>
              </a:lnSpc>
              <a:spcBef>
                <a:spcPts val="2500"/>
              </a:spcBef>
              <a:spcAft>
                <a:spcPts val="2500"/>
              </a:spcAft>
              <a:buNone/>
            </a:pPr>
            <a:br>
              <a:rPr lang="en" sz="1200">
                <a:solidFill>
                  <a:srgbClr val="2B2B2B"/>
                </a:solidFill>
                <a:latin typeface="Roboto"/>
                <a:ea typeface="Roboto"/>
                <a:cs typeface="Roboto"/>
                <a:sym typeface="Roboto"/>
              </a:rPr>
            </a:br>
            <a:endParaRPr sz="1100">
              <a:solidFill>
                <a:srgbClr val="000000"/>
              </a:solidFill>
              <a:latin typeface="Arial"/>
              <a:ea typeface="Arial"/>
              <a:cs typeface="Arial"/>
              <a:sym typeface="Arial"/>
            </a:endParaRPr>
          </a:p>
        </p:txBody>
      </p:sp>
      <p:pic>
        <p:nvPicPr>
          <p:cNvPr id="309" name="Google Shape;309;p18"/>
          <p:cNvPicPr preferRelativeResize="0"/>
          <p:nvPr/>
        </p:nvPicPr>
        <p:blipFill>
          <a:blip r:embed="rId3">
            <a:alphaModFix/>
          </a:blip>
          <a:stretch>
            <a:fillRect/>
          </a:stretch>
        </p:blipFill>
        <p:spPr>
          <a:xfrm>
            <a:off x="1891875" y="1669025"/>
            <a:ext cx="7030500" cy="3136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19"/>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States Breakdown</a:t>
            </a:r>
            <a:endParaRPr/>
          </a:p>
        </p:txBody>
      </p:sp>
      <p:sp>
        <p:nvSpPr>
          <p:cNvPr id="315" name="Google Shape;315;p19"/>
          <p:cNvSpPr txBox="1">
            <a:spLocks noGrp="1"/>
          </p:cNvSpPr>
          <p:nvPr>
            <p:ph type="body" idx="1"/>
          </p:nvPr>
        </p:nvSpPr>
        <p:spPr>
          <a:xfrm>
            <a:off x="1441225" y="4281300"/>
            <a:ext cx="7030500" cy="652200"/>
          </a:xfrm>
          <a:prstGeom prst="rect">
            <a:avLst/>
          </a:prstGeom>
        </p:spPr>
        <p:txBody>
          <a:bodyPr spcFirstLastPara="1" wrap="square" lIns="91425" tIns="91425" rIns="91425" bIns="91425" anchor="t" anchorCtr="0">
            <a:normAutofit fontScale="25000" lnSpcReduction="20000"/>
          </a:bodyPr>
          <a:lstStyle/>
          <a:p>
            <a:pPr marL="457200" lvl="0" indent="0" algn="l" rtl="0">
              <a:lnSpc>
                <a:spcPct val="150000"/>
              </a:lnSpc>
              <a:spcBef>
                <a:spcPts val="800"/>
              </a:spcBef>
              <a:spcAft>
                <a:spcPts val="2500"/>
              </a:spcAft>
              <a:buNone/>
            </a:pPr>
            <a:r>
              <a:rPr lang="en"/>
              <a:t>The red dotted line indicated the average death rate per M in the state of MN. Here we can see where each county falls among the average. </a:t>
            </a:r>
            <a:endParaRPr/>
          </a:p>
        </p:txBody>
      </p:sp>
      <p:pic>
        <p:nvPicPr>
          <p:cNvPr id="316" name="Google Shape;316;p19"/>
          <p:cNvPicPr preferRelativeResize="0"/>
          <p:nvPr/>
        </p:nvPicPr>
        <p:blipFill>
          <a:blip r:embed="rId3">
            <a:alphaModFix/>
          </a:blip>
          <a:stretch>
            <a:fillRect/>
          </a:stretch>
        </p:blipFill>
        <p:spPr>
          <a:xfrm>
            <a:off x="770125" y="0"/>
            <a:ext cx="7517625" cy="43553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20"/>
        <p:cNvGrpSpPr/>
        <p:nvPr/>
      </p:nvGrpSpPr>
      <p:grpSpPr>
        <a:xfrm>
          <a:off x="0" y="0"/>
          <a:ext cx="0" cy="0"/>
          <a:chOff x="0" y="0"/>
          <a:chExt cx="0" cy="0"/>
        </a:xfrm>
      </p:grpSpPr>
      <p:sp>
        <p:nvSpPr>
          <p:cNvPr id="321" name="Google Shape;321;p20"/>
          <p:cNvSpPr txBox="1">
            <a:spLocks noGrp="1"/>
          </p:cNvSpPr>
          <p:nvPr>
            <p:ph type="title"/>
          </p:nvPr>
        </p:nvSpPr>
        <p:spPr>
          <a:xfrm>
            <a:off x="1303800" y="598575"/>
            <a:ext cx="7030500" cy="9993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a:t>Breakdown of counties in MN</a:t>
            </a:r>
            <a:endParaRPr/>
          </a:p>
        </p:txBody>
      </p:sp>
      <p:sp>
        <p:nvSpPr>
          <p:cNvPr id="322" name="Google Shape;322;p20"/>
          <p:cNvSpPr txBox="1">
            <a:spLocks noGrp="1"/>
          </p:cNvSpPr>
          <p:nvPr>
            <p:ph type="body" idx="1"/>
          </p:nvPr>
        </p:nvSpPr>
        <p:spPr>
          <a:xfrm>
            <a:off x="6522375" y="1226250"/>
            <a:ext cx="1812000" cy="3305400"/>
          </a:xfrm>
          <a:prstGeom prst="rect">
            <a:avLst/>
          </a:prstGeom>
        </p:spPr>
        <p:txBody>
          <a:bodyPr spcFirstLastPara="1" wrap="square" lIns="91425" tIns="91425" rIns="91425" bIns="91425" anchor="t" anchorCtr="0">
            <a:normAutofit/>
          </a:bodyPr>
          <a:lstStyle/>
          <a:p>
            <a:pPr marL="0" lvl="0" indent="0" algn="l" rtl="0">
              <a:spcBef>
                <a:spcPts val="0"/>
              </a:spcBef>
              <a:spcAft>
                <a:spcPts val="1200"/>
              </a:spcAft>
              <a:buNone/>
            </a:pPr>
            <a:r>
              <a:rPr lang="en"/>
              <a:t>Blue indicates lower death rates of CVD and red indicates higher. The lower rates are mostly centered around the twin cities metro.</a:t>
            </a:r>
            <a:endParaRPr/>
          </a:p>
        </p:txBody>
      </p:sp>
      <p:pic>
        <p:nvPicPr>
          <p:cNvPr id="323" name="Google Shape;323;p20"/>
          <p:cNvPicPr preferRelativeResize="0"/>
          <p:nvPr/>
        </p:nvPicPr>
        <p:blipFill>
          <a:blip r:embed="rId3">
            <a:alphaModFix/>
          </a:blip>
          <a:stretch>
            <a:fillRect/>
          </a:stretch>
        </p:blipFill>
        <p:spPr>
          <a:xfrm>
            <a:off x="722250" y="1290147"/>
            <a:ext cx="5504125" cy="3459100"/>
          </a:xfrm>
          <a:prstGeom prst="rect">
            <a:avLst/>
          </a:prstGeom>
          <a:noFill/>
          <a:ln>
            <a:noFill/>
          </a:ln>
        </p:spPr>
      </p:pic>
    </p:spTree>
  </p:cSld>
  <p:clrMapOvr>
    <a:masterClrMapping/>
  </p:clrMapOvr>
</p:sld>
</file>

<file path=ppt/theme/theme1.xml><?xml version="1.0" encoding="utf-8"?>
<a:theme xmlns:a="http://schemas.openxmlformats.org/drawingml/2006/main" name="Momentum">
  <a:themeElements>
    <a:clrScheme name="Momentum">
      <a:dk1>
        <a:srgbClr val="C0791B"/>
      </a:dk1>
      <a:lt1>
        <a:srgbClr val="FFFFFF"/>
      </a:lt1>
      <a:dk2>
        <a:srgbClr val="424242"/>
      </a:dk2>
      <a:lt2>
        <a:srgbClr val="8DD8D3"/>
      </a:lt2>
      <a:accent1>
        <a:srgbClr val="0B6374"/>
      </a:accent1>
      <a:accent2>
        <a:srgbClr val="FD5B58"/>
      </a:accent2>
      <a:accent3>
        <a:srgbClr val="599191"/>
      </a:accent3>
      <a:accent4>
        <a:srgbClr val="D7E6A3"/>
      </a:accent4>
      <a:accent5>
        <a:srgbClr val="27278B"/>
      </a:accent5>
      <a:accent6>
        <a:srgbClr val="D558AB"/>
      </a:accent6>
      <a:hlink>
        <a:srgbClr val="27278B"/>
      </a:hlink>
      <a:folHlink>
        <a:srgbClr val="2727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854</Words>
  <Application>Microsoft Office PowerPoint</Application>
  <PresentationFormat>On-screen Show (16:9)</PresentationFormat>
  <Paragraphs>64</Paragraphs>
  <Slides>20</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Georgia</vt:lpstr>
      <vt:lpstr>Maven Pro</vt:lpstr>
      <vt:lpstr>Arial</vt:lpstr>
      <vt:lpstr>Roboto</vt:lpstr>
      <vt:lpstr>Nunito</vt:lpstr>
      <vt:lpstr>Momentum</vt:lpstr>
      <vt:lpstr>PowerPoint Presentation</vt:lpstr>
      <vt:lpstr>Cardiovascular Disease Death Rates Analysys in the United States</vt:lpstr>
      <vt:lpstr>Background</vt:lpstr>
      <vt:lpstr>Scope of the project</vt:lpstr>
      <vt:lpstr>Areas of analysis</vt:lpstr>
      <vt:lpstr>Cleaning the Data</vt:lpstr>
      <vt:lpstr>States Breakdown</vt:lpstr>
      <vt:lpstr>States Breakdown</vt:lpstr>
      <vt:lpstr>Breakdown of counties in MN</vt:lpstr>
      <vt:lpstr>Geographical distribution of CVD death rates</vt:lpstr>
      <vt:lpstr>Death rate summary by Regions</vt:lpstr>
      <vt:lpstr>When check the top and bottom values of the CVD death rate for all the counties, it can be seen that there are some counties which rates far higher (almost double than the country average) than the country average and some are far below the country average. When plot these data in a map visual , higher CVD death rates counties are in most southeast region and low rates counties are middle of the country. Higher CVD death rates can be seen in the south region of the country having average CVD death rate above the country average.¶  </vt:lpstr>
      <vt:lpstr>Correlation between CVD death rate and the smoking rate.  </vt:lpstr>
      <vt:lpstr>xx%</vt:lpstr>
      <vt:lpstr>PowerPoint Presentation</vt:lpstr>
      <vt:lpstr>PowerPoint Presentation</vt:lpstr>
      <vt:lpstr>Final point</vt:lpstr>
      <vt:lpstr>“This is a super-important quote”</vt:lpstr>
      <vt:lpstr>This is the most important takeaway that everyone has to remember.</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Walgama Jayasekara</cp:lastModifiedBy>
  <cp:revision>1</cp:revision>
  <dcterms:modified xsi:type="dcterms:W3CDTF">2024-05-15T01:21:43Z</dcterms:modified>
</cp:coreProperties>
</file>